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7" r:id="rId3"/>
    <p:sldId id="269" r:id="rId4"/>
    <p:sldId id="257" r:id="rId5"/>
    <p:sldId id="258" r:id="rId6"/>
    <p:sldId id="280" r:id="rId7"/>
    <p:sldId id="262" r:id="rId8"/>
    <p:sldId id="263" r:id="rId9"/>
    <p:sldId id="282" r:id="rId10"/>
    <p:sldId id="264" r:id="rId11"/>
  </p:sldIdLst>
  <p:sldSz cx="9906000" cy="6858000" type="A4"/>
  <p:notesSz cx="6805613" cy="9939338"/>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A4D76B"/>
    <a:srgbClr val="CCFF66"/>
    <a:srgbClr val="8AE1F2"/>
    <a:srgbClr val="B5EBE6"/>
    <a:srgbClr val="EAEF25"/>
    <a:srgbClr val="ECA6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694" autoAdjust="0"/>
    <p:restoredTop sz="94660"/>
  </p:normalViewPr>
  <p:slideViewPr>
    <p:cSldViewPr>
      <p:cViewPr>
        <p:scale>
          <a:sx n="100" d="100"/>
          <a:sy n="100" d="100"/>
        </p:scale>
        <p:origin x="-1626" y="-288"/>
      </p:cViewPr>
      <p:guideLst>
        <p:guide orient="horz" pos="2160"/>
        <p:guide pos="3120"/>
      </p:guideLst>
    </p:cSldViewPr>
  </p:slideViewPr>
  <p:notesTextViewPr>
    <p:cViewPr>
      <p:scale>
        <a:sx n="1" d="1"/>
        <a:sy n="1" d="1"/>
      </p:scale>
      <p:origin x="0" y="0"/>
    </p:cViewPr>
  </p:notesTextViewPr>
  <p:sorterViewPr>
    <p:cViewPr>
      <p:scale>
        <a:sx n="200" d="100"/>
        <a:sy n="200" d="100"/>
      </p:scale>
      <p:origin x="0" y="1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8B532274-4F19-42A0-B2FE-51EC401F928E}" type="datetimeFigureOut">
              <a:rPr lang="en-AU" smtClean="0"/>
              <a:t>10/02/2014</a:t>
            </a:fld>
            <a:endParaRPr lang="en-AU"/>
          </a:p>
        </p:txBody>
      </p:sp>
      <p:sp>
        <p:nvSpPr>
          <p:cNvPr id="4" name="Slide Image Placeholder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1038" y="4721225"/>
            <a:ext cx="5443537" cy="44719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06AA3298-CB20-4F33-A050-04D95B9FD944}" type="slidenum">
              <a:rPr lang="en-AU" smtClean="0"/>
              <a:t>‹#›</a:t>
            </a:fld>
            <a:endParaRPr lang="en-AU"/>
          </a:p>
        </p:txBody>
      </p:sp>
    </p:spTree>
    <p:extLst>
      <p:ext uri="{BB962C8B-B14F-4D97-AF65-F5344CB8AC3E}">
        <p14:creationId xmlns:p14="http://schemas.microsoft.com/office/powerpoint/2010/main" val="2846166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AA3298-CB20-4F33-A050-04D95B9FD944}" type="slidenum">
              <a:rPr lang="en-AU" smtClean="0"/>
              <a:t>5</a:t>
            </a:fld>
            <a:endParaRPr lang="en-AU"/>
          </a:p>
        </p:txBody>
      </p:sp>
    </p:spTree>
    <p:extLst>
      <p:ext uri="{BB962C8B-B14F-4D97-AF65-F5344CB8AC3E}">
        <p14:creationId xmlns:p14="http://schemas.microsoft.com/office/powerpoint/2010/main" val="2465138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AA3298-CB20-4F33-A050-04D95B9FD944}" type="slidenum">
              <a:rPr lang="en-AU" smtClean="0"/>
              <a:t>6</a:t>
            </a:fld>
            <a:endParaRPr lang="en-AU"/>
          </a:p>
        </p:txBody>
      </p:sp>
    </p:spTree>
    <p:extLst>
      <p:ext uri="{BB962C8B-B14F-4D97-AF65-F5344CB8AC3E}">
        <p14:creationId xmlns:p14="http://schemas.microsoft.com/office/powerpoint/2010/main" val="939814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AA3298-CB20-4F33-A050-04D95B9FD944}" type="slidenum">
              <a:rPr lang="en-AU" smtClean="0"/>
              <a:t>7</a:t>
            </a:fld>
            <a:endParaRPr lang="en-AU"/>
          </a:p>
        </p:txBody>
      </p:sp>
    </p:spTree>
    <p:extLst>
      <p:ext uri="{BB962C8B-B14F-4D97-AF65-F5344CB8AC3E}">
        <p14:creationId xmlns:p14="http://schemas.microsoft.com/office/powerpoint/2010/main" val="2615719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3D583AF-1001-4293-AFE6-36BDAF1343A5}" type="datetimeFigureOut">
              <a:rPr lang="en-AU" smtClean="0"/>
              <a:t>10/02/2014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98C8F3B-07B5-4423-83BF-30EC3601EE58}" type="slidenum">
              <a:rPr lang="en-AU" smtClean="0"/>
              <a:t>‹#›</a:t>
            </a:fld>
            <a:endParaRPr lang="en-AU" dirty="0"/>
          </a:p>
        </p:txBody>
      </p:sp>
    </p:spTree>
    <p:extLst>
      <p:ext uri="{BB962C8B-B14F-4D97-AF65-F5344CB8AC3E}">
        <p14:creationId xmlns:p14="http://schemas.microsoft.com/office/powerpoint/2010/main" val="145951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3D583AF-1001-4293-AFE6-36BDAF1343A5}" type="datetimeFigureOut">
              <a:rPr lang="en-AU" smtClean="0"/>
              <a:t>10/02/2014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98C8F3B-07B5-4423-83BF-30EC3601EE58}" type="slidenum">
              <a:rPr lang="en-AU" smtClean="0"/>
              <a:t>‹#›</a:t>
            </a:fld>
            <a:endParaRPr lang="en-AU" dirty="0"/>
          </a:p>
        </p:txBody>
      </p:sp>
    </p:spTree>
    <p:extLst>
      <p:ext uri="{BB962C8B-B14F-4D97-AF65-F5344CB8AC3E}">
        <p14:creationId xmlns:p14="http://schemas.microsoft.com/office/powerpoint/2010/main" val="2564959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3D583AF-1001-4293-AFE6-36BDAF1343A5}" type="datetimeFigureOut">
              <a:rPr lang="en-AU" smtClean="0"/>
              <a:t>10/02/2014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98C8F3B-07B5-4423-83BF-30EC3601EE58}" type="slidenum">
              <a:rPr lang="en-AU" smtClean="0"/>
              <a:t>‹#›</a:t>
            </a:fld>
            <a:endParaRPr lang="en-AU" dirty="0"/>
          </a:p>
        </p:txBody>
      </p:sp>
    </p:spTree>
    <p:extLst>
      <p:ext uri="{BB962C8B-B14F-4D97-AF65-F5344CB8AC3E}">
        <p14:creationId xmlns:p14="http://schemas.microsoft.com/office/powerpoint/2010/main" val="1385552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3D583AF-1001-4293-AFE6-36BDAF1343A5}" type="datetimeFigureOut">
              <a:rPr lang="en-AU" smtClean="0"/>
              <a:t>10/02/2014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98C8F3B-07B5-4423-83BF-30EC3601EE58}" type="slidenum">
              <a:rPr lang="en-AU" smtClean="0"/>
              <a:t>‹#›</a:t>
            </a:fld>
            <a:endParaRPr lang="en-AU" dirty="0"/>
          </a:p>
        </p:txBody>
      </p:sp>
    </p:spTree>
    <p:extLst>
      <p:ext uri="{BB962C8B-B14F-4D97-AF65-F5344CB8AC3E}">
        <p14:creationId xmlns:p14="http://schemas.microsoft.com/office/powerpoint/2010/main" val="1984847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D583AF-1001-4293-AFE6-36BDAF1343A5}" type="datetimeFigureOut">
              <a:rPr lang="en-AU" smtClean="0"/>
              <a:t>10/02/2014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E98C8F3B-07B5-4423-83BF-30EC3601EE58}" type="slidenum">
              <a:rPr lang="en-AU" smtClean="0"/>
              <a:t>‹#›</a:t>
            </a:fld>
            <a:endParaRPr lang="en-AU" dirty="0"/>
          </a:p>
        </p:txBody>
      </p:sp>
    </p:spTree>
    <p:extLst>
      <p:ext uri="{BB962C8B-B14F-4D97-AF65-F5344CB8AC3E}">
        <p14:creationId xmlns:p14="http://schemas.microsoft.com/office/powerpoint/2010/main" val="1306680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3D583AF-1001-4293-AFE6-36BDAF1343A5}" type="datetimeFigureOut">
              <a:rPr lang="en-AU" smtClean="0"/>
              <a:t>10/02/2014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98C8F3B-07B5-4423-83BF-30EC3601EE58}" type="slidenum">
              <a:rPr lang="en-AU" smtClean="0"/>
              <a:t>‹#›</a:t>
            </a:fld>
            <a:endParaRPr lang="en-AU" dirty="0"/>
          </a:p>
        </p:txBody>
      </p:sp>
    </p:spTree>
    <p:extLst>
      <p:ext uri="{BB962C8B-B14F-4D97-AF65-F5344CB8AC3E}">
        <p14:creationId xmlns:p14="http://schemas.microsoft.com/office/powerpoint/2010/main" val="2748772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3D583AF-1001-4293-AFE6-36BDAF1343A5}" type="datetimeFigureOut">
              <a:rPr lang="en-AU" smtClean="0"/>
              <a:t>10/02/2014</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E98C8F3B-07B5-4423-83BF-30EC3601EE58}" type="slidenum">
              <a:rPr lang="en-AU" smtClean="0"/>
              <a:t>‹#›</a:t>
            </a:fld>
            <a:endParaRPr lang="en-AU" dirty="0"/>
          </a:p>
        </p:txBody>
      </p:sp>
    </p:spTree>
    <p:extLst>
      <p:ext uri="{BB962C8B-B14F-4D97-AF65-F5344CB8AC3E}">
        <p14:creationId xmlns:p14="http://schemas.microsoft.com/office/powerpoint/2010/main" val="2371334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3D583AF-1001-4293-AFE6-36BDAF1343A5}" type="datetimeFigureOut">
              <a:rPr lang="en-AU" smtClean="0"/>
              <a:t>10/02/2014</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E98C8F3B-07B5-4423-83BF-30EC3601EE58}" type="slidenum">
              <a:rPr lang="en-AU" smtClean="0"/>
              <a:t>‹#›</a:t>
            </a:fld>
            <a:endParaRPr lang="en-AU" dirty="0"/>
          </a:p>
        </p:txBody>
      </p:sp>
    </p:spTree>
    <p:extLst>
      <p:ext uri="{BB962C8B-B14F-4D97-AF65-F5344CB8AC3E}">
        <p14:creationId xmlns:p14="http://schemas.microsoft.com/office/powerpoint/2010/main" val="3498446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D583AF-1001-4293-AFE6-36BDAF1343A5}" type="datetimeFigureOut">
              <a:rPr lang="en-AU" smtClean="0"/>
              <a:t>10/02/2014</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E98C8F3B-07B5-4423-83BF-30EC3601EE58}" type="slidenum">
              <a:rPr lang="en-AU" smtClean="0"/>
              <a:t>‹#›</a:t>
            </a:fld>
            <a:endParaRPr lang="en-AU" dirty="0"/>
          </a:p>
        </p:txBody>
      </p:sp>
    </p:spTree>
    <p:extLst>
      <p:ext uri="{BB962C8B-B14F-4D97-AF65-F5344CB8AC3E}">
        <p14:creationId xmlns:p14="http://schemas.microsoft.com/office/powerpoint/2010/main" val="2311298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D583AF-1001-4293-AFE6-36BDAF1343A5}" type="datetimeFigureOut">
              <a:rPr lang="en-AU" smtClean="0"/>
              <a:t>10/02/2014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98C8F3B-07B5-4423-83BF-30EC3601EE58}" type="slidenum">
              <a:rPr lang="en-AU" smtClean="0"/>
              <a:t>‹#›</a:t>
            </a:fld>
            <a:endParaRPr lang="en-AU" dirty="0"/>
          </a:p>
        </p:txBody>
      </p:sp>
    </p:spTree>
    <p:extLst>
      <p:ext uri="{BB962C8B-B14F-4D97-AF65-F5344CB8AC3E}">
        <p14:creationId xmlns:p14="http://schemas.microsoft.com/office/powerpoint/2010/main" val="145119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D583AF-1001-4293-AFE6-36BDAF1343A5}" type="datetimeFigureOut">
              <a:rPr lang="en-AU" smtClean="0"/>
              <a:t>10/02/2014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E98C8F3B-07B5-4423-83BF-30EC3601EE58}" type="slidenum">
              <a:rPr lang="en-AU" smtClean="0"/>
              <a:t>‹#›</a:t>
            </a:fld>
            <a:endParaRPr lang="en-AU" dirty="0"/>
          </a:p>
        </p:txBody>
      </p:sp>
    </p:spTree>
    <p:extLst>
      <p:ext uri="{BB962C8B-B14F-4D97-AF65-F5344CB8AC3E}">
        <p14:creationId xmlns:p14="http://schemas.microsoft.com/office/powerpoint/2010/main" val="947325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583AF-1001-4293-AFE6-36BDAF1343A5}" type="datetimeFigureOut">
              <a:rPr lang="en-AU" smtClean="0"/>
              <a:t>10/02/2014</a:t>
            </a:fld>
            <a:endParaRPr lang="en-AU"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C8F3B-07B5-4423-83BF-30EC3601EE58}" type="slidenum">
              <a:rPr lang="en-AU" smtClean="0"/>
              <a:t>‹#›</a:t>
            </a:fld>
            <a:endParaRPr lang="en-AU" dirty="0"/>
          </a:p>
        </p:txBody>
      </p:sp>
    </p:spTree>
    <p:extLst>
      <p:ext uri="{BB962C8B-B14F-4D97-AF65-F5344CB8AC3E}">
        <p14:creationId xmlns:p14="http://schemas.microsoft.com/office/powerpoint/2010/main" val="1193840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8.wdp"/></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 y="283"/>
            <a:ext cx="9905182" cy="6857434"/>
          </a:xfrm>
          <a:prstGeom prst="rect">
            <a:avLst/>
          </a:prstGeom>
        </p:spPr>
      </p:pic>
      <p:sp>
        <p:nvSpPr>
          <p:cNvPr id="7" name="Rectangle 6"/>
          <p:cNvSpPr/>
          <p:nvPr/>
        </p:nvSpPr>
        <p:spPr>
          <a:xfrm>
            <a:off x="72124" y="141040"/>
            <a:ext cx="9705412" cy="1754326"/>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Intercultural communication: Question cards</a:t>
            </a:r>
            <a:r>
              <a:rPr lang="en-US" sz="5400" b="1" cap="none" spc="0" dirty="0" smtClean="0">
                <a:ln w="900" cmpd="sng">
                  <a:solidFill>
                    <a:schemeClr val="accent1">
                      <a:satMod val="190000"/>
                      <a:alpha val="55000"/>
                    </a:schemeClr>
                  </a:solidFill>
                  <a:prstDash val="solid"/>
                </a:ln>
                <a:solidFill>
                  <a:schemeClr val="accent1">
                    <a:lumMod val="75000"/>
                  </a:schemeClr>
                </a:solidFill>
                <a:effectLst>
                  <a:innerShdw blurRad="101600" dist="76200" dir="5400000">
                    <a:schemeClr val="accent1">
                      <a:satMod val="190000"/>
                      <a:tint val="100000"/>
                      <a:alpha val="74000"/>
                    </a:schemeClr>
                  </a:innerShdw>
                </a:effectLst>
              </a:rPr>
              <a:t> </a:t>
            </a:r>
            <a:endParaRPr lang="en-US" sz="5400" b="1" cap="none" spc="0" dirty="0">
              <a:ln w="900" cmpd="sng">
                <a:solidFill>
                  <a:schemeClr val="accent1">
                    <a:satMod val="190000"/>
                    <a:alpha val="55000"/>
                  </a:schemeClr>
                </a:solidFill>
                <a:prstDash val="solid"/>
              </a:ln>
              <a:solidFill>
                <a:schemeClr val="accent1">
                  <a:lumMod val="75000"/>
                </a:schemeClr>
              </a:solidFill>
              <a:effectLst>
                <a:innerShdw blurRad="101600" dist="76200" dir="5400000">
                  <a:schemeClr val="accent1">
                    <a:satMod val="190000"/>
                    <a:tint val="100000"/>
                    <a:alpha val="74000"/>
                  </a:schemeClr>
                </a:innerShdw>
              </a:effectLst>
            </a:endParaRPr>
          </a:p>
        </p:txBody>
      </p:sp>
      <p:sp>
        <p:nvSpPr>
          <p:cNvPr id="10" name="TextBox 9"/>
          <p:cNvSpPr txBox="1"/>
          <p:nvPr/>
        </p:nvSpPr>
        <p:spPr>
          <a:xfrm>
            <a:off x="416496" y="1986718"/>
            <a:ext cx="9001000" cy="4108817"/>
          </a:xfrm>
          <a:prstGeom prst="rect">
            <a:avLst/>
          </a:prstGeom>
          <a:noFill/>
        </p:spPr>
        <p:txBody>
          <a:bodyPr wrap="square" rtlCol="0">
            <a:spAutoFit/>
          </a:bodyPr>
          <a:lstStyle/>
          <a:p>
            <a:pPr algn="just"/>
            <a:r>
              <a:rPr lang="en-AU" sz="2200" b="1" dirty="0" smtClean="0"/>
              <a:t>Background</a:t>
            </a:r>
          </a:p>
          <a:p>
            <a:pPr algn="just"/>
            <a:endParaRPr lang="en-AU" sz="1000" b="1" dirty="0" smtClean="0"/>
          </a:p>
          <a:p>
            <a:pPr algn="just"/>
            <a:r>
              <a:rPr lang="en-AU" sz="1900" dirty="0" smtClean="0"/>
              <a:t>Successful </a:t>
            </a:r>
            <a:r>
              <a:rPr lang="en-AU" sz="1900" dirty="0"/>
              <a:t>intercultural communication enables students to deal with new and unfamiliar situations and </a:t>
            </a:r>
            <a:r>
              <a:rPr lang="en-GB" sz="1900" dirty="0"/>
              <a:t>establish positive relationships with new people. </a:t>
            </a:r>
            <a:r>
              <a:rPr lang="en-AU" sz="1900" dirty="0"/>
              <a:t>It’s important to remember that children, especially younger children, are often faced with new situations. As adults, we sometimes forget how confronting ‘everyday’ situations can be for a child. Simple events such as attending an excursion or camp, or catching public transport for the first time are all events which may be worth discussing and preparing for. </a:t>
            </a:r>
          </a:p>
          <a:p>
            <a:pPr algn="just"/>
            <a:r>
              <a:rPr lang="en-AU" sz="1000" dirty="0"/>
              <a:t> </a:t>
            </a:r>
            <a:endParaRPr lang="en-GB" sz="1000" dirty="0"/>
          </a:p>
          <a:p>
            <a:pPr algn="just"/>
            <a:r>
              <a:rPr lang="en-GB" sz="1900" dirty="0" smtClean="0"/>
              <a:t>Moreover</a:t>
            </a:r>
            <a:r>
              <a:rPr lang="en-GB" sz="1900" dirty="0"/>
              <a:t>, encounters with cultural ‘difference’ encourage students to develop greater insight into themselves and their own cultural identity. </a:t>
            </a:r>
            <a:endParaRPr lang="en-GB" sz="1900" dirty="0" smtClean="0"/>
          </a:p>
          <a:p>
            <a:pPr algn="just"/>
            <a:endParaRPr lang="en-GB" sz="1000" dirty="0"/>
          </a:p>
          <a:p>
            <a:pPr algn="just"/>
            <a:r>
              <a:rPr lang="en-GB" sz="1900" dirty="0"/>
              <a:t>Intercultural communication </a:t>
            </a:r>
            <a:r>
              <a:rPr lang="en-AU" sz="1900" dirty="0"/>
              <a:t>does not require us to forsake our own cultural identity or adopt the cultural practices or values of other cultures; rather it encourages us to be curious and respectful</a:t>
            </a:r>
            <a:r>
              <a:rPr lang="en-AU" sz="1900" dirty="0" smtClean="0"/>
              <a:t>.</a:t>
            </a:r>
            <a:endParaRPr lang="en-AU" sz="1900" dirty="0"/>
          </a:p>
        </p:txBody>
      </p:sp>
    </p:spTree>
    <p:extLst>
      <p:ext uri="{BB962C8B-B14F-4D97-AF65-F5344CB8AC3E}">
        <p14:creationId xmlns:p14="http://schemas.microsoft.com/office/powerpoint/2010/main" val="2112742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 y="283"/>
            <a:ext cx="9905182" cy="6857434"/>
          </a:xfrm>
          <a:prstGeom prst="rect">
            <a:avLst/>
          </a:prstGeom>
        </p:spPr>
      </p:pic>
      <p:pic>
        <p:nvPicPr>
          <p:cNvPr id="3074"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736" b="100000" l="2180" r="100000">
                        <a14:foregroundMark x1="47428" y1="37285" x2="60767" y2="39412"/>
                        <a14:foregroundMark x1="61988" y1="44681" x2="76635" y2="45187"/>
                        <a14:foregroundMark x1="49259" y1="33941" x2="52398" y2="42047"/>
                        <a14:foregroundMark x1="49085" y1="47518" x2="47254" y2="63323"/>
                        <a14:foregroundMark x1="50567" y1="49240" x2="65475" y2="57143"/>
                        <a14:foregroundMark x1="54839" y1="51874" x2="60157" y2="65147"/>
                        <a14:foregroundMark x1="54577" y1="61094" x2="55885" y2="65653"/>
                        <a14:foregroundMark x1="56234" y1="59676" x2="55013" y2="64032"/>
                        <a14:foregroundMark x1="63906" y1="40831" x2="65475" y2="47822"/>
                        <a14:foregroundMark x1="82999" y1="21884" x2="82999" y2="27964"/>
                        <a14:foregroundMark x1="57105" y1="14792" x2="34438" y2="14488"/>
                        <a14:foregroundMark x1="27812" y1="11449" x2="20663" y2="14995"/>
                        <a14:foregroundMark x1="19268" y1="19250" x2="12642" y2="27153"/>
                        <a14:foregroundMark x1="15257" y1="21986" x2="22058" y2="14995"/>
                        <a14:foregroundMark x1="19878" y1="16008" x2="13514" y2="22188"/>
                        <a14:foregroundMark x1="20663" y1="34144" x2="20663" y2="34144"/>
                        <a14:foregroundMark x1="13426" y1="26444" x2="8108" y2="44580"/>
                        <a14:foregroundMark x1="9765" y1="31712" x2="7498" y2="43262"/>
                        <a14:foregroundMark x1="5667" y1="43972" x2="7934" y2="35056"/>
                        <a14:foregroundMark x1="6277" y1="47214" x2="6016" y2="57751"/>
                        <a14:foregroundMark x1="5057" y1="45795" x2="4185" y2="51165"/>
                        <a14:foregroundMark x1="5841" y1="58764" x2="8370" y2="67579"/>
                        <a14:foregroundMark x1="6713" y1="65248" x2="8980" y2="71125"/>
                        <a14:foregroundMark x1="9765" y1="72138" x2="15693" y2="83688"/>
                        <a14:foregroundMark x1="17611" y1="85816" x2="26678" y2="93414"/>
                        <a14:foregroundMark x1="29468" y1="95137" x2="36356" y2="96758"/>
                        <a14:foregroundMark x1="36704" y1="98176" x2="50915" y2="99899"/>
                        <a14:foregroundMark x1="52310" y1="98176" x2="62075" y2="94326"/>
                        <a14:foregroundMark x1="66347" y1="90780" x2="73583" y2="85512"/>
                        <a14:foregroundMark x1="78727" y1="75785" x2="81779" y2="63728"/>
                        <a14:foregroundMark x1="83435" y1="47315" x2="82825" y2="63728"/>
                        <a14:foregroundMark x1="82389" y1="66464" x2="94595" y2="67072"/>
                        <a14:foregroundMark x1="30514" y1="9726" x2="38187" y2="6890"/>
                        <a14:foregroundMark x1="40541" y1="6383" x2="51351" y2="7092"/>
                        <a14:foregroundMark x1="55187" y1="8511" x2="63557" y2="11449"/>
                        <a14:foregroundMark x1="65998" y1="14387" x2="61465" y2="9321"/>
                        <a14:foregroundMark x1="69834" y1="14590" x2="61203" y2="12158"/>
                        <a14:backgroundMark x1="30776" y1="98886" x2="35222" y2="98480"/>
                        <a14:backgroundMark x1="36530" y1="98987" x2="39146" y2="99392"/>
                      </a14:backgroundRemoval>
                    </a14:imgEffect>
                  </a14:imgLayer>
                </a14:imgProps>
              </a:ext>
              <a:ext uri="{28A0092B-C50C-407E-A947-70E740481C1C}">
                <a14:useLocalDpi xmlns:a14="http://schemas.microsoft.com/office/drawing/2010/main" val="0"/>
              </a:ext>
            </a:extLst>
          </a:blip>
          <a:srcRect l="3537" t="2763" r="1468" b="1474"/>
          <a:stretch/>
        </p:blipFill>
        <p:spPr bwMode="auto">
          <a:xfrm>
            <a:off x="5443697" y="548680"/>
            <a:ext cx="4320000" cy="396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428811" y="160764"/>
            <a:ext cx="4452181" cy="1107996"/>
          </a:xfrm>
          <a:prstGeom prst="rect">
            <a:avLst/>
          </a:prstGeom>
          <a:noFill/>
        </p:spPr>
        <p:txBody>
          <a:bodyPr wrap="none" lIns="91440" tIns="45720" rIns="91440" bIns="45720">
            <a:spAutoFit/>
          </a:bodyPr>
          <a:lstStyle/>
          <a:p>
            <a:pPr algn="ctr"/>
            <a:r>
              <a:rPr lang="en-US" sz="6600"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Takes risks  </a:t>
            </a:r>
            <a:r>
              <a:rPr lang="en-US" sz="6600" b="1" cap="none" spc="0" dirty="0" smtClean="0">
                <a:ln w="900" cmpd="sng">
                  <a:solidFill>
                    <a:schemeClr val="accent1">
                      <a:satMod val="190000"/>
                      <a:alpha val="55000"/>
                    </a:schemeClr>
                  </a:solidFill>
                  <a:prstDash val="solid"/>
                </a:ln>
                <a:solidFill>
                  <a:schemeClr val="accent1">
                    <a:lumMod val="75000"/>
                  </a:schemeClr>
                </a:solidFill>
                <a:effectLst>
                  <a:innerShdw blurRad="101600" dist="76200" dir="5400000">
                    <a:schemeClr val="accent1">
                      <a:satMod val="190000"/>
                      <a:tint val="100000"/>
                      <a:alpha val="74000"/>
                    </a:schemeClr>
                  </a:innerShdw>
                </a:effectLst>
              </a:rPr>
              <a:t> </a:t>
            </a:r>
            <a:endParaRPr lang="en-US" sz="6600" b="1" cap="none" spc="0" dirty="0">
              <a:ln w="900" cmpd="sng">
                <a:solidFill>
                  <a:schemeClr val="accent1">
                    <a:satMod val="190000"/>
                    <a:alpha val="55000"/>
                  </a:schemeClr>
                </a:solidFill>
                <a:prstDash val="solid"/>
              </a:ln>
              <a:solidFill>
                <a:schemeClr val="accent1">
                  <a:lumMod val="75000"/>
                </a:schemeClr>
              </a:solidFill>
              <a:effectLst>
                <a:innerShdw blurRad="101600" dist="76200" dir="5400000">
                  <a:schemeClr val="accent1">
                    <a:satMod val="190000"/>
                    <a:tint val="100000"/>
                    <a:alpha val="74000"/>
                  </a:schemeClr>
                </a:innerShdw>
              </a:effectLst>
            </a:endParaRPr>
          </a:p>
        </p:txBody>
      </p:sp>
      <p:sp>
        <p:nvSpPr>
          <p:cNvPr id="13" name="Rounded Rectangle 12"/>
          <p:cNvSpPr/>
          <p:nvPr/>
        </p:nvSpPr>
        <p:spPr>
          <a:xfrm>
            <a:off x="5443697" y="4543287"/>
            <a:ext cx="4320000" cy="1943081"/>
          </a:xfrm>
          <a:prstGeom prst="roundRect">
            <a:avLst/>
          </a:prstGeom>
          <a:solidFill>
            <a:schemeClr val="accent4">
              <a:lumMod val="60000"/>
              <a:lumOff val="40000"/>
            </a:schemeClr>
          </a:solidFill>
          <a:effectLst>
            <a:glow rad="63500">
              <a:schemeClr val="accent1">
                <a:satMod val="175000"/>
                <a:alpha val="40000"/>
              </a:schemeClr>
            </a:glow>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en-AU" sz="2000" dirty="0" smtClean="0">
                <a:solidFill>
                  <a:schemeClr val="tx1"/>
                </a:solidFill>
              </a:rPr>
              <a:t>Approaches unfamiliar situations with a sense of adventure.</a:t>
            </a:r>
          </a:p>
          <a:p>
            <a:pPr algn="ctr"/>
            <a:r>
              <a:rPr lang="en-AU" sz="2000" dirty="0" smtClean="0">
                <a:solidFill>
                  <a:schemeClr val="tx1"/>
                </a:solidFill>
              </a:rPr>
              <a:t>Participates despite apprehension.</a:t>
            </a:r>
          </a:p>
          <a:p>
            <a:pPr algn="ctr"/>
            <a:r>
              <a:rPr lang="en-AU" sz="2000" dirty="0" smtClean="0">
                <a:solidFill>
                  <a:schemeClr val="tx1"/>
                </a:solidFill>
              </a:rPr>
              <a:t>Makes informed decisions, remaining true to personal belief system.</a:t>
            </a:r>
          </a:p>
        </p:txBody>
      </p:sp>
      <p:sp>
        <p:nvSpPr>
          <p:cNvPr id="5" name="TextBox 4"/>
          <p:cNvSpPr txBox="1"/>
          <p:nvPr/>
        </p:nvSpPr>
        <p:spPr>
          <a:xfrm>
            <a:off x="164155" y="1128801"/>
            <a:ext cx="5747521" cy="5740033"/>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AU" sz="2600" dirty="0"/>
              <a:t>What are the opportunities for you?</a:t>
            </a:r>
          </a:p>
          <a:p>
            <a:pPr marL="285750" indent="-285750">
              <a:lnSpc>
                <a:spcPct val="150000"/>
              </a:lnSpc>
              <a:buFont typeface="Wingdings" panose="05000000000000000000" pitchFamily="2" charset="2"/>
              <a:buChar char="§"/>
            </a:pPr>
            <a:r>
              <a:rPr lang="en-AU" sz="2600" dirty="0"/>
              <a:t>Do you have any concerns or doubts?</a:t>
            </a:r>
          </a:p>
          <a:p>
            <a:pPr marL="285750" indent="-285750">
              <a:lnSpc>
                <a:spcPct val="150000"/>
              </a:lnSpc>
              <a:buFont typeface="Wingdings" panose="05000000000000000000" pitchFamily="2" charset="2"/>
              <a:buChar char="§"/>
            </a:pPr>
            <a:r>
              <a:rPr lang="en-AU" sz="2600" dirty="0"/>
              <a:t>What actions are you prepared to take?</a:t>
            </a:r>
          </a:p>
          <a:p>
            <a:pPr marL="285750" indent="-285750">
              <a:lnSpc>
                <a:spcPct val="150000"/>
              </a:lnSpc>
              <a:buFont typeface="Wingdings" panose="05000000000000000000" pitchFamily="2" charset="2"/>
              <a:buChar char="§"/>
            </a:pPr>
            <a:r>
              <a:rPr lang="en-AU" sz="2600" dirty="0"/>
              <a:t>Can you work through the experience in manageable steps?</a:t>
            </a:r>
          </a:p>
          <a:p>
            <a:pPr marL="285750" indent="-285750">
              <a:lnSpc>
                <a:spcPct val="150000"/>
              </a:lnSpc>
              <a:buFont typeface="Wingdings" panose="05000000000000000000" pitchFamily="2" charset="2"/>
              <a:buChar char="§"/>
            </a:pPr>
            <a:r>
              <a:rPr lang="en-AU" sz="2600" dirty="0"/>
              <a:t>What strategies will support you?</a:t>
            </a:r>
          </a:p>
          <a:p>
            <a:pPr marL="285750" indent="-285750">
              <a:lnSpc>
                <a:spcPct val="150000"/>
              </a:lnSpc>
              <a:buFont typeface="Wingdings" panose="05000000000000000000" pitchFamily="2" charset="2"/>
              <a:buChar char="§"/>
            </a:pPr>
            <a:r>
              <a:rPr lang="en-AU" sz="2600" dirty="0"/>
              <a:t>What might happen?</a:t>
            </a:r>
          </a:p>
          <a:p>
            <a:pPr marL="285750" indent="-285750">
              <a:lnSpc>
                <a:spcPct val="150000"/>
              </a:lnSpc>
              <a:buFont typeface="Wingdings" panose="05000000000000000000" pitchFamily="2" charset="2"/>
              <a:buChar char="§"/>
            </a:pPr>
            <a:r>
              <a:rPr lang="en-AU" sz="2600" dirty="0"/>
              <a:t>Do you have a Plan B?</a:t>
            </a:r>
          </a:p>
          <a:p>
            <a:endParaRPr lang="en-AU" sz="1600" dirty="0" smtClean="0"/>
          </a:p>
        </p:txBody>
      </p:sp>
    </p:spTree>
    <p:extLst>
      <p:ext uri="{BB962C8B-B14F-4D97-AF65-F5344CB8AC3E}">
        <p14:creationId xmlns:p14="http://schemas.microsoft.com/office/powerpoint/2010/main" val="3462475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6" y="3146"/>
            <a:ext cx="9905182" cy="6857434"/>
          </a:xfrm>
          <a:prstGeom prst="rect">
            <a:avLst/>
          </a:prstGeom>
        </p:spPr>
      </p:pic>
      <p:sp>
        <p:nvSpPr>
          <p:cNvPr id="6" name="TextBox 5"/>
          <p:cNvSpPr txBox="1"/>
          <p:nvPr/>
        </p:nvSpPr>
        <p:spPr>
          <a:xfrm>
            <a:off x="355885" y="681070"/>
            <a:ext cx="9217024" cy="4493538"/>
          </a:xfrm>
          <a:prstGeom prst="rect">
            <a:avLst/>
          </a:prstGeom>
          <a:noFill/>
        </p:spPr>
        <p:txBody>
          <a:bodyPr wrap="square" rtlCol="0">
            <a:spAutoFit/>
          </a:bodyPr>
          <a:lstStyle/>
          <a:p>
            <a:pPr algn="just"/>
            <a:r>
              <a:rPr lang="en-AU" sz="1900" dirty="0" smtClean="0"/>
              <a:t>Intercultural </a:t>
            </a:r>
            <a:r>
              <a:rPr lang="en-AU" sz="1900" dirty="0"/>
              <a:t>communication should focus on building skills which promote an atmosphere in the classroom which allows learners to take risks in how they may think or feel about things, and to develop a sense of empathy towards others. It is much deeper and broader than developing knowledge of other countries and cultures. Intercultural communication skills are best developed in a safe and inclusive classroom where students are free to examine and reflect on their own experiences and beliefs. </a:t>
            </a:r>
          </a:p>
          <a:p>
            <a:pPr algn="just"/>
            <a:endParaRPr lang="en-AU" sz="1000" dirty="0"/>
          </a:p>
          <a:p>
            <a:pPr algn="just"/>
            <a:r>
              <a:rPr lang="en-AU" sz="1900" dirty="0"/>
              <a:t>The purpose of these question cards is to provide practical support for the development of intercultural communication in the classroom. By using the cards, teachers can take advantage of </a:t>
            </a:r>
            <a:r>
              <a:rPr lang="en-AU" sz="1900" dirty="0" smtClean="0"/>
              <a:t>both incidental opportunities and formal activities to </a:t>
            </a:r>
            <a:r>
              <a:rPr lang="en-AU" sz="1900" dirty="0"/>
              <a:t>critically analyse and explore the values, understandings and meanings which underlie </a:t>
            </a:r>
            <a:r>
              <a:rPr lang="en-AU" sz="1900" dirty="0" smtClean="0"/>
              <a:t>customs</a:t>
            </a:r>
            <a:r>
              <a:rPr lang="en-AU" sz="1900" dirty="0"/>
              <a:t>, cultural products, </a:t>
            </a:r>
            <a:r>
              <a:rPr lang="en-AU" sz="1900" dirty="0" smtClean="0"/>
              <a:t>texts, behaviours </a:t>
            </a:r>
            <a:r>
              <a:rPr lang="en-AU" sz="1900" dirty="0"/>
              <a:t>and interactions in a range of cross-curricular and everyday contexts. </a:t>
            </a:r>
          </a:p>
          <a:p>
            <a:pPr algn="just"/>
            <a:endParaRPr lang="en-AU" sz="1000" dirty="0"/>
          </a:p>
          <a:p>
            <a:pPr algn="just"/>
            <a:r>
              <a:rPr lang="en-AU" sz="1900" dirty="0"/>
              <a:t>Incorporation of intercultural communication skills into the curriculum supports students in making connections between their own worlds and the lives and experiences of others.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326" y="5859240"/>
            <a:ext cx="1674915" cy="540000"/>
          </a:xfrm>
          <a:prstGeom prst="rect">
            <a:avLst/>
          </a:prstGeom>
        </p:spPr>
      </p:pic>
      <p:pic>
        <p:nvPicPr>
          <p:cNvPr id="1026" name="Picture 2"/>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88294" y="5859240"/>
            <a:ext cx="1384615"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16696" y="5859240"/>
            <a:ext cx="5760640" cy="553998"/>
          </a:xfrm>
          <a:prstGeom prst="rect">
            <a:avLst/>
          </a:prstGeom>
          <a:noFill/>
        </p:spPr>
        <p:txBody>
          <a:bodyPr wrap="square" rtlCol="0">
            <a:spAutoFit/>
          </a:bodyPr>
          <a:lstStyle/>
          <a:p>
            <a:pPr algn="ctr"/>
            <a:r>
              <a:rPr lang="en-AU" sz="1000" dirty="0" smtClean="0"/>
              <a:t>Funded by</a:t>
            </a:r>
            <a:r>
              <a:rPr lang="en-AU" sz="1000" dirty="0"/>
              <a:t> </a:t>
            </a:r>
            <a:r>
              <a:rPr lang="en-AU" sz="1000" dirty="0" smtClean="0"/>
              <a:t>the</a:t>
            </a:r>
            <a:r>
              <a:rPr lang="en-AU" sz="1000" dirty="0"/>
              <a:t> </a:t>
            </a:r>
            <a:r>
              <a:rPr lang="en-AU" sz="1000" dirty="0" smtClean="0"/>
              <a:t>Australian</a:t>
            </a:r>
            <a:r>
              <a:rPr lang="en-AU" sz="1000" dirty="0"/>
              <a:t> </a:t>
            </a:r>
            <a:r>
              <a:rPr lang="en-AU" sz="1000" dirty="0" smtClean="0"/>
              <a:t>Government</a:t>
            </a:r>
            <a:r>
              <a:rPr lang="en-AU" sz="1000" dirty="0"/>
              <a:t> </a:t>
            </a:r>
            <a:r>
              <a:rPr lang="en-AU" sz="1000" dirty="0" smtClean="0"/>
              <a:t>Department</a:t>
            </a:r>
            <a:r>
              <a:rPr lang="en-AU" sz="1000" dirty="0"/>
              <a:t> </a:t>
            </a:r>
            <a:r>
              <a:rPr lang="en-AU" sz="1000" dirty="0" smtClean="0"/>
              <a:t>of</a:t>
            </a:r>
            <a:r>
              <a:rPr lang="en-AU" sz="1000" dirty="0"/>
              <a:t> </a:t>
            </a:r>
            <a:r>
              <a:rPr lang="en-AU" sz="1000" dirty="0" smtClean="0"/>
              <a:t>Education, Employment</a:t>
            </a:r>
            <a:r>
              <a:rPr lang="en-AU" sz="1000" dirty="0"/>
              <a:t> </a:t>
            </a:r>
            <a:r>
              <a:rPr lang="en-AU" sz="1000" dirty="0" smtClean="0"/>
              <a:t>and</a:t>
            </a:r>
            <a:r>
              <a:rPr lang="en-AU" sz="1000" dirty="0"/>
              <a:t> </a:t>
            </a:r>
            <a:r>
              <a:rPr lang="en-AU" sz="1000" dirty="0" smtClean="0"/>
              <a:t>Workplace</a:t>
            </a:r>
            <a:r>
              <a:rPr lang="en-AU" sz="1000" dirty="0"/>
              <a:t> </a:t>
            </a:r>
            <a:r>
              <a:rPr lang="en-AU" sz="1000" dirty="0" smtClean="0"/>
              <a:t>relations</a:t>
            </a:r>
            <a:r>
              <a:rPr lang="en-AU" sz="1000" dirty="0"/>
              <a:t> </a:t>
            </a:r>
            <a:r>
              <a:rPr lang="en-AU" sz="1000" dirty="0" smtClean="0"/>
              <a:t>through</a:t>
            </a:r>
            <a:r>
              <a:rPr lang="en-AU" sz="1000" dirty="0"/>
              <a:t> </a:t>
            </a:r>
            <a:r>
              <a:rPr lang="en-AU" sz="1000" dirty="0" smtClean="0"/>
              <a:t>the</a:t>
            </a:r>
            <a:r>
              <a:rPr lang="en-AU" sz="1000" dirty="0"/>
              <a:t> </a:t>
            </a:r>
            <a:r>
              <a:rPr lang="en-AU" sz="1000" i="1" dirty="0" smtClean="0"/>
              <a:t>National</a:t>
            </a:r>
            <a:r>
              <a:rPr lang="en-AU" sz="1000" i="1" dirty="0"/>
              <a:t> </a:t>
            </a:r>
            <a:r>
              <a:rPr lang="en-AU" sz="1000" i="1" dirty="0" smtClean="0"/>
              <a:t>Asian</a:t>
            </a:r>
            <a:r>
              <a:rPr lang="en-AU" sz="1000" i="1" dirty="0"/>
              <a:t> </a:t>
            </a:r>
            <a:r>
              <a:rPr lang="en-AU" sz="1000" i="1" dirty="0" smtClean="0"/>
              <a:t>Languages</a:t>
            </a:r>
            <a:r>
              <a:rPr lang="en-AU" sz="1000" i="1" dirty="0"/>
              <a:t> </a:t>
            </a:r>
            <a:r>
              <a:rPr lang="en-AU" sz="1000" i="1" dirty="0" smtClean="0"/>
              <a:t>and</a:t>
            </a:r>
            <a:r>
              <a:rPr lang="en-AU" sz="1000" i="1" dirty="0"/>
              <a:t> </a:t>
            </a:r>
            <a:r>
              <a:rPr lang="en-AU" sz="1000" i="1" dirty="0" smtClean="0"/>
              <a:t>Studies</a:t>
            </a:r>
            <a:r>
              <a:rPr lang="en-AU" sz="1000" i="1" dirty="0"/>
              <a:t> </a:t>
            </a:r>
            <a:r>
              <a:rPr lang="en-AU" sz="1000" i="1" dirty="0" smtClean="0"/>
              <a:t>in</a:t>
            </a:r>
            <a:r>
              <a:rPr lang="en-AU" sz="1000" i="1" dirty="0"/>
              <a:t> </a:t>
            </a:r>
            <a:r>
              <a:rPr lang="en-AU" sz="1000" i="1" dirty="0" smtClean="0"/>
              <a:t>Schools</a:t>
            </a:r>
            <a:r>
              <a:rPr lang="en-AU" sz="1000" i="1" dirty="0"/>
              <a:t> </a:t>
            </a:r>
            <a:r>
              <a:rPr lang="en-AU" sz="1000" i="1" dirty="0" smtClean="0"/>
              <a:t>Program</a:t>
            </a:r>
            <a:r>
              <a:rPr lang="en-AU" sz="1000" i="1" dirty="0"/>
              <a:t> </a:t>
            </a:r>
            <a:r>
              <a:rPr lang="en-AU" sz="1000" dirty="0" smtClean="0"/>
              <a:t>2014</a:t>
            </a:r>
            <a:endParaRPr lang="en-AU" sz="1000" dirty="0"/>
          </a:p>
          <a:p>
            <a:pPr algn="ctr"/>
            <a:r>
              <a:rPr lang="en-AU" sz="1000" dirty="0" smtClean="0"/>
              <a:t>© State</a:t>
            </a:r>
            <a:r>
              <a:rPr lang="en-AU" sz="1000" dirty="0"/>
              <a:t> </a:t>
            </a:r>
            <a:r>
              <a:rPr lang="en-AU" sz="1000" dirty="0" smtClean="0"/>
              <a:t>of</a:t>
            </a:r>
            <a:r>
              <a:rPr lang="en-AU" sz="1000" dirty="0"/>
              <a:t> </a:t>
            </a:r>
            <a:r>
              <a:rPr lang="en-AU" sz="1000" dirty="0" smtClean="0"/>
              <a:t>New</a:t>
            </a:r>
            <a:r>
              <a:rPr lang="en-AU" sz="1000" dirty="0"/>
              <a:t> </a:t>
            </a:r>
            <a:r>
              <a:rPr lang="en-AU" sz="1000" dirty="0" smtClean="0"/>
              <a:t>South</a:t>
            </a:r>
            <a:r>
              <a:rPr lang="en-AU" sz="1000" dirty="0"/>
              <a:t> </a:t>
            </a:r>
            <a:r>
              <a:rPr lang="en-AU" sz="1000" dirty="0" smtClean="0"/>
              <a:t>Wales, Department</a:t>
            </a:r>
            <a:r>
              <a:rPr lang="en-AU" sz="1000" dirty="0"/>
              <a:t> </a:t>
            </a:r>
            <a:r>
              <a:rPr lang="en-AU" sz="1000" dirty="0" smtClean="0"/>
              <a:t>of</a:t>
            </a:r>
            <a:r>
              <a:rPr lang="en-AU" sz="1000" dirty="0"/>
              <a:t> </a:t>
            </a:r>
            <a:r>
              <a:rPr lang="en-AU" sz="1000" dirty="0" smtClean="0"/>
              <a:t>Education</a:t>
            </a:r>
            <a:r>
              <a:rPr lang="en-AU" sz="1000" dirty="0"/>
              <a:t> </a:t>
            </a:r>
            <a:r>
              <a:rPr lang="en-AU" sz="1000" dirty="0" smtClean="0"/>
              <a:t>and</a:t>
            </a:r>
            <a:r>
              <a:rPr lang="en-AU" sz="1000" dirty="0"/>
              <a:t> </a:t>
            </a:r>
            <a:r>
              <a:rPr lang="en-AU" sz="1000" dirty="0" smtClean="0"/>
              <a:t>Communities, 2014</a:t>
            </a:r>
            <a:r>
              <a:rPr lang="en-AU" sz="1000" dirty="0"/>
              <a:t>.</a:t>
            </a:r>
            <a:endParaRPr lang="en-AU" sz="1000" dirty="0"/>
          </a:p>
        </p:txBody>
      </p:sp>
    </p:spTree>
    <p:extLst>
      <p:ext uri="{BB962C8B-B14F-4D97-AF65-F5344CB8AC3E}">
        <p14:creationId xmlns:p14="http://schemas.microsoft.com/office/powerpoint/2010/main" val="2096644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 y="283"/>
            <a:ext cx="9905182" cy="6857434"/>
          </a:xfrm>
          <a:prstGeom prst="rect">
            <a:avLst/>
          </a:prstGeom>
        </p:spPr>
      </p:pic>
      <p:sp>
        <p:nvSpPr>
          <p:cNvPr id="2" name="Title 1"/>
          <p:cNvSpPr>
            <a:spLocks noGrp="1"/>
          </p:cNvSpPr>
          <p:nvPr>
            <p:ph type="ctrTitle"/>
          </p:nvPr>
        </p:nvSpPr>
        <p:spPr/>
        <p:txBody>
          <a:bodyPr/>
          <a:lstStyle/>
          <a:p>
            <a:r>
              <a:rPr lang="en-AU" dirty="0" smtClean="0"/>
              <a:t> </a:t>
            </a:r>
            <a:endParaRPr lang="en-AU" dirty="0"/>
          </a:p>
        </p:txBody>
      </p:sp>
      <p:pic>
        <p:nvPicPr>
          <p:cNvPr id="1028"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907" b="100000" l="0" r="100000">
                        <a14:foregroundMark x1="37990" y1="51865" x2="44517" y2="66434"/>
                        <a14:foregroundMark x1="58747" y1="42774" x2="59661" y2="51282"/>
                        <a14:foregroundMark x1="70104" y1="50466" x2="73499" y2="56294"/>
                        <a14:foregroundMark x1="39687" y1="52098" x2="46606" y2="66434"/>
                        <a14:foregroundMark x1="36162" y1="63170" x2="51697" y2="63170"/>
                        <a14:foregroundMark x1="30940" y1="67483" x2="44256" y2="72261"/>
                        <a14:foregroundMark x1="27285" y1="52331" x2="32245" y2="69697"/>
                        <a14:foregroundMark x1="30679" y1="51865" x2="37206" y2="67483"/>
                        <a14:foregroundMark x1="44778" y1="52331" x2="46084" y2="64452"/>
                        <a14:foregroundMark x1="23238" y1="64569" x2="45822" y2="61422"/>
                        <a14:foregroundMark x1="65144" y1="34033" x2="74151" y2="34848"/>
                      </a14:backgroundRemoval>
                    </a14:imgEffect>
                  </a14:imgLayer>
                </a14:imgProps>
              </a:ext>
              <a:ext uri="{28A0092B-C50C-407E-A947-70E740481C1C}">
                <a14:useLocalDpi xmlns:a14="http://schemas.microsoft.com/office/drawing/2010/main" val="0"/>
              </a:ext>
            </a:extLst>
          </a:blip>
          <a:srcRect l="9105" t="28018" r="11956" b="3251"/>
          <a:stretch/>
        </p:blipFill>
        <p:spPr bwMode="auto">
          <a:xfrm>
            <a:off x="5321984" y="620688"/>
            <a:ext cx="4320000" cy="3970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00472" y="1196752"/>
            <a:ext cx="5760640" cy="5493812"/>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AU" sz="2600" dirty="0" smtClean="0"/>
              <a:t>What do you already know?</a:t>
            </a:r>
          </a:p>
          <a:p>
            <a:pPr marL="285750" indent="-285750">
              <a:lnSpc>
                <a:spcPct val="150000"/>
              </a:lnSpc>
              <a:buFont typeface="Wingdings" panose="05000000000000000000" pitchFamily="2" charset="2"/>
              <a:buChar char="§"/>
            </a:pPr>
            <a:r>
              <a:rPr lang="en-AU" sz="2600" dirty="0" smtClean="0"/>
              <a:t>What are your expectations? </a:t>
            </a:r>
          </a:p>
          <a:p>
            <a:pPr marL="285750" indent="-285750">
              <a:lnSpc>
                <a:spcPct val="150000"/>
              </a:lnSpc>
              <a:buFont typeface="Wingdings" panose="05000000000000000000" pitchFamily="2" charset="2"/>
              <a:buChar char="§"/>
            </a:pPr>
            <a:r>
              <a:rPr lang="en-AU" sz="2600" dirty="0" smtClean="0"/>
              <a:t>What do you expect to see/smell/hear?</a:t>
            </a:r>
            <a:endParaRPr lang="en-AU" sz="2600" dirty="0"/>
          </a:p>
          <a:p>
            <a:pPr marL="285750" indent="-285750">
              <a:lnSpc>
                <a:spcPct val="150000"/>
              </a:lnSpc>
              <a:buFont typeface="Wingdings" panose="05000000000000000000" pitchFamily="2" charset="2"/>
              <a:buChar char="§"/>
            </a:pPr>
            <a:r>
              <a:rPr lang="en-AU" sz="2600" dirty="0" smtClean="0"/>
              <a:t>How do you expect to feel?</a:t>
            </a:r>
            <a:endParaRPr lang="en-AU" sz="2600" dirty="0"/>
          </a:p>
          <a:p>
            <a:pPr marL="285750" indent="-285750">
              <a:lnSpc>
                <a:spcPct val="150000"/>
              </a:lnSpc>
              <a:buFont typeface="Wingdings" panose="05000000000000000000" pitchFamily="2" charset="2"/>
              <a:buChar char="§"/>
            </a:pPr>
            <a:r>
              <a:rPr lang="en-AU" sz="2600" dirty="0" smtClean="0"/>
              <a:t>Where can you find accurate information or advice to help you prepare?</a:t>
            </a:r>
          </a:p>
          <a:p>
            <a:pPr marL="285750" indent="-285750">
              <a:lnSpc>
                <a:spcPct val="150000"/>
              </a:lnSpc>
              <a:buFont typeface="Wingdings" panose="05000000000000000000" pitchFamily="2" charset="2"/>
              <a:buChar char="§"/>
            </a:pPr>
            <a:r>
              <a:rPr lang="en-AU" sz="2600" dirty="0" smtClean="0"/>
              <a:t>What challenges could you face?</a:t>
            </a:r>
          </a:p>
        </p:txBody>
      </p:sp>
      <p:sp>
        <p:nvSpPr>
          <p:cNvPr id="7" name="Rectangle 6"/>
          <p:cNvSpPr/>
          <p:nvPr/>
        </p:nvSpPr>
        <p:spPr>
          <a:xfrm>
            <a:off x="416496" y="251312"/>
            <a:ext cx="3262435" cy="1107996"/>
          </a:xfrm>
          <a:prstGeom prst="rect">
            <a:avLst/>
          </a:prstGeom>
          <a:noFill/>
        </p:spPr>
        <p:txBody>
          <a:bodyPr wrap="square" lIns="91440" tIns="45720" rIns="91440" bIns="45720">
            <a:spAutoFit/>
          </a:bodyPr>
          <a:lstStyle/>
          <a:p>
            <a:pPr algn="ctr"/>
            <a:r>
              <a:rPr lang="en-US" sz="6600"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Prepares</a:t>
            </a:r>
            <a:r>
              <a:rPr lang="en-US" sz="6600" b="1" cap="none" spc="0" dirty="0" smtClean="0">
                <a:ln w="900" cmpd="sng">
                  <a:solidFill>
                    <a:schemeClr val="accent1">
                      <a:satMod val="190000"/>
                      <a:alpha val="55000"/>
                    </a:schemeClr>
                  </a:solidFill>
                  <a:prstDash val="solid"/>
                </a:ln>
                <a:solidFill>
                  <a:schemeClr val="accent1">
                    <a:lumMod val="75000"/>
                  </a:schemeClr>
                </a:solidFill>
                <a:effectLst>
                  <a:innerShdw blurRad="101600" dist="76200" dir="5400000">
                    <a:schemeClr val="accent1">
                      <a:satMod val="190000"/>
                      <a:tint val="100000"/>
                      <a:alpha val="74000"/>
                    </a:schemeClr>
                  </a:innerShdw>
                </a:effectLst>
              </a:rPr>
              <a:t> </a:t>
            </a:r>
            <a:endParaRPr lang="en-US" sz="6600" b="1" cap="none" spc="0" dirty="0">
              <a:ln w="900" cmpd="sng">
                <a:solidFill>
                  <a:schemeClr val="accent1">
                    <a:satMod val="190000"/>
                    <a:alpha val="55000"/>
                  </a:schemeClr>
                </a:solidFill>
                <a:prstDash val="solid"/>
              </a:ln>
              <a:solidFill>
                <a:schemeClr val="accent1">
                  <a:lumMod val="75000"/>
                </a:schemeClr>
              </a:solidFill>
              <a:effectLst>
                <a:innerShdw blurRad="101600" dist="76200" dir="5400000">
                  <a:schemeClr val="accent1">
                    <a:satMod val="190000"/>
                    <a:tint val="100000"/>
                    <a:alpha val="74000"/>
                  </a:schemeClr>
                </a:innerShdw>
              </a:effectLst>
            </a:endParaRPr>
          </a:p>
        </p:txBody>
      </p:sp>
      <p:sp>
        <p:nvSpPr>
          <p:cNvPr id="9" name="Rounded Rectangle 8"/>
          <p:cNvSpPr/>
          <p:nvPr/>
        </p:nvSpPr>
        <p:spPr>
          <a:xfrm>
            <a:off x="5321984" y="4717796"/>
            <a:ext cx="4320000" cy="1282227"/>
          </a:xfrm>
          <a:prstGeom prst="roundRect">
            <a:avLst/>
          </a:prstGeom>
          <a:solidFill>
            <a:srgbClr val="EAEF25"/>
          </a:solidFill>
          <a:effectLst>
            <a:glow rad="63500">
              <a:schemeClr val="accent1">
                <a:satMod val="175000"/>
                <a:alpha val="4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AU" sz="2000" dirty="0">
                <a:solidFill>
                  <a:schemeClr val="tx1"/>
                </a:solidFill>
              </a:rPr>
              <a:t>Plans for upcoming encounters.</a:t>
            </a:r>
          </a:p>
          <a:p>
            <a:pPr algn="ctr"/>
            <a:r>
              <a:rPr lang="en-AU" sz="2000" dirty="0">
                <a:solidFill>
                  <a:schemeClr val="tx1"/>
                </a:solidFill>
              </a:rPr>
              <a:t>Gathers factual </a:t>
            </a:r>
            <a:r>
              <a:rPr lang="en-AU" sz="2000" dirty="0" smtClean="0">
                <a:solidFill>
                  <a:schemeClr val="tx1"/>
                </a:solidFill>
              </a:rPr>
              <a:t>knowledge.</a:t>
            </a:r>
            <a:endParaRPr lang="en-AU" sz="2000" dirty="0">
              <a:solidFill>
                <a:schemeClr val="tx1"/>
              </a:solidFill>
            </a:endParaRPr>
          </a:p>
          <a:p>
            <a:pPr algn="ctr"/>
            <a:r>
              <a:rPr lang="en-AU" sz="2000" dirty="0">
                <a:solidFill>
                  <a:schemeClr val="tx1"/>
                </a:solidFill>
              </a:rPr>
              <a:t>Makes no </a:t>
            </a:r>
            <a:r>
              <a:rPr lang="en-AU" sz="2000" dirty="0" smtClean="0">
                <a:solidFill>
                  <a:schemeClr val="tx1"/>
                </a:solidFill>
              </a:rPr>
              <a:t>assumptions.</a:t>
            </a:r>
            <a:endParaRPr lang="en-AU" sz="2000" dirty="0">
              <a:solidFill>
                <a:schemeClr val="tx1"/>
              </a:solidFill>
            </a:endParaRPr>
          </a:p>
        </p:txBody>
      </p:sp>
    </p:spTree>
    <p:extLst>
      <p:ext uri="{BB962C8B-B14F-4D97-AF65-F5344CB8AC3E}">
        <p14:creationId xmlns:p14="http://schemas.microsoft.com/office/powerpoint/2010/main" val="1343346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 y="283"/>
            <a:ext cx="9905182" cy="6857434"/>
          </a:xfrm>
          <a:prstGeom prst="rect">
            <a:avLst/>
          </a:prstGeom>
        </p:spPr>
      </p:pic>
      <p:pic>
        <p:nvPicPr>
          <p:cNvPr id="2053" name="Picture 5" descr="Two children examine a model town and watch what is happening there." title="Observation Stimulus Pictur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1471" r="100000">
                        <a14:foregroundMark x1="41979" y1="71620" x2="45989" y2="79920"/>
                        <a14:foregroundMark x1="31150" y1="73092" x2="33289" y2="73092"/>
                        <a14:backgroundMark x1="86364" y1="8835" x2="88636" y2="16064"/>
                        <a14:backgroundMark x1="72995" y1="4685" x2="97193" y2="27577"/>
                        <a14:backgroundMark x1="56150" y1="2276" x2="66176" y2="4552"/>
                        <a14:backgroundMark x1="68583" y1="18742" x2="68583" y2="18742"/>
                        <a14:backgroundMark x1="67112" y1="19143" x2="68850" y2="19813"/>
                        <a14:backgroundMark x1="97059" y1="52744" x2="98128" y2="69478"/>
                        <a14:backgroundMark x1="94786" y1="72825" x2="95588" y2="80857"/>
                        <a14:backgroundMark x1="86364" y1="86747" x2="75000" y2="99866"/>
                        <a14:backgroundMark x1="89572" y1="84337" x2="80749" y2="87684"/>
                        <a14:backgroundMark x1="34492" y1="99197" x2="41979" y2="99197"/>
                      </a14:backgroundRemoval>
                    </a14:imgEffect>
                  </a14:imgLayer>
                </a14:imgProps>
              </a:ext>
              <a:ext uri="{28A0092B-C50C-407E-A947-70E740481C1C}">
                <a14:useLocalDpi xmlns:a14="http://schemas.microsoft.com/office/drawing/2010/main" val="0"/>
              </a:ext>
            </a:extLst>
          </a:blip>
          <a:srcRect/>
          <a:stretch>
            <a:fillRect/>
          </a:stretch>
        </p:blipFill>
        <p:spPr bwMode="auto">
          <a:xfrm>
            <a:off x="5313040" y="174166"/>
            <a:ext cx="4320000" cy="450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72480" y="1196752"/>
            <a:ext cx="5268584" cy="4893647"/>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AU" sz="2600" dirty="0" smtClean="0"/>
              <a:t>What </a:t>
            </a:r>
            <a:r>
              <a:rPr lang="en-AU" sz="2600" dirty="0"/>
              <a:t>is happening</a:t>
            </a:r>
            <a:r>
              <a:rPr lang="en-AU" sz="2600" dirty="0" smtClean="0"/>
              <a:t>?</a:t>
            </a:r>
          </a:p>
          <a:p>
            <a:pPr marL="285750" indent="-285750">
              <a:lnSpc>
                <a:spcPct val="150000"/>
              </a:lnSpc>
              <a:buFont typeface="Wingdings" panose="05000000000000000000" pitchFamily="2" charset="2"/>
              <a:buChar char="§"/>
            </a:pPr>
            <a:r>
              <a:rPr lang="en-AU" sz="2600" dirty="0" smtClean="0"/>
              <a:t>What are your first impressions?</a:t>
            </a:r>
            <a:endParaRPr lang="en-AU" sz="2600" dirty="0"/>
          </a:p>
          <a:p>
            <a:pPr marL="285750" indent="-285750">
              <a:lnSpc>
                <a:spcPct val="150000"/>
              </a:lnSpc>
              <a:buFont typeface="Wingdings" panose="05000000000000000000" pitchFamily="2" charset="2"/>
              <a:buChar char="§"/>
            </a:pPr>
            <a:r>
              <a:rPr lang="en-AU" sz="2600" dirty="0" smtClean="0"/>
              <a:t>What aspects were you expecting?</a:t>
            </a:r>
          </a:p>
          <a:p>
            <a:pPr marL="285750" indent="-285750">
              <a:lnSpc>
                <a:spcPct val="150000"/>
              </a:lnSpc>
              <a:buFont typeface="Wingdings" panose="05000000000000000000" pitchFamily="2" charset="2"/>
              <a:buChar char="§"/>
            </a:pPr>
            <a:r>
              <a:rPr lang="en-AU" sz="2600" dirty="0" smtClean="0"/>
              <a:t>Do you find any aspects surprising or confronting?</a:t>
            </a:r>
            <a:endParaRPr lang="en-AU" sz="2600" dirty="0"/>
          </a:p>
          <a:p>
            <a:pPr marL="285750" indent="-285750">
              <a:lnSpc>
                <a:spcPct val="150000"/>
              </a:lnSpc>
              <a:buFont typeface="Wingdings" panose="05000000000000000000" pitchFamily="2" charset="2"/>
              <a:buChar char="§"/>
            </a:pPr>
            <a:r>
              <a:rPr lang="en-AU" sz="2600" dirty="0" smtClean="0"/>
              <a:t>What </a:t>
            </a:r>
            <a:r>
              <a:rPr lang="en-AU" sz="2600" dirty="0"/>
              <a:t>else do you notice</a:t>
            </a:r>
            <a:r>
              <a:rPr lang="en-AU" sz="2600" dirty="0" smtClean="0"/>
              <a:t>?</a:t>
            </a:r>
          </a:p>
          <a:p>
            <a:pPr marL="285750" indent="-285750">
              <a:lnSpc>
                <a:spcPct val="150000"/>
              </a:lnSpc>
              <a:buFont typeface="Wingdings" panose="05000000000000000000" pitchFamily="2" charset="2"/>
              <a:buChar char="§"/>
            </a:pPr>
            <a:r>
              <a:rPr lang="en-AU" sz="2600" dirty="0" smtClean="0"/>
              <a:t>Can you see any patterns or unspoken rules?</a:t>
            </a:r>
          </a:p>
        </p:txBody>
      </p:sp>
      <p:sp>
        <p:nvSpPr>
          <p:cNvPr id="11" name="Rectangle 10"/>
          <p:cNvSpPr/>
          <p:nvPr/>
        </p:nvSpPr>
        <p:spPr>
          <a:xfrm>
            <a:off x="416496" y="215276"/>
            <a:ext cx="3751669" cy="1107996"/>
          </a:xfrm>
          <a:prstGeom prst="rect">
            <a:avLst/>
          </a:prstGeom>
          <a:noFill/>
        </p:spPr>
        <p:txBody>
          <a:bodyPr wrap="none" lIns="91440" tIns="45720" rIns="91440" bIns="45720">
            <a:spAutoFit/>
          </a:bodyPr>
          <a:lstStyle/>
          <a:p>
            <a:pPr algn="ctr"/>
            <a:r>
              <a:rPr lang="en-US" sz="6600"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Observes</a:t>
            </a:r>
            <a:r>
              <a:rPr lang="en-US" sz="5400"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 </a:t>
            </a:r>
            <a:r>
              <a:rPr lang="en-US" sz="5400" b="1" cap="none" spc="0" dirty="0" smtClean="0">
                <a:ln w="900" cmpd="sng">
                  <a:solidFill>
                    <a:schemeClr val="accent1">
                      <a:satMod val="190000"/>
                      <a:alpha val="55000"/>
                    </a:schemeClr>
                  </a:solidFill>
                  <a:prstDash val="solid"/>
                </a:ln>
                <a:solidFill>
                  <a:schemeClr val="accent1">
                    <a:lumMod val="75000"/>
                  </a:schemeClr>
                </a:solidFill>
                <a:effectLst>
                  <a:innerShdw blurRad="101600" dist="76200" dir="5400000">
                    <a:schemeClr val="accent1">
                      <a:satMod val="190000"/>
                      <a:tint val="100000"/>
                      <a:alpha val="74000"/>
                    </a:schemeClr>
                  </a:innerShdw>
                </a:effectLst>
              </a:rPr>
              <a:t> </a:t>
            </a:r>
            <a:endParaRPr lang="en-US" sz="5400" b="1" cap="none" spc="0" dirty="0">
              <a:ln w="900" cmpd="sng">
                <a:solidFill>
                  <a:schemeClr val="accent1">
                    <a:satMod val="190000"/>
                    <a:alpha val="55000"/>
                  </a:schemeClr>
                </a:solidFill>
                <a:prstDash val="solid"/>
              </a:ln>
              <a:solidFill>
                <a:schemeClr val="accent1">
                  <a:lumMod val="75000"/>
                </a:schemeClr>
              </a:solidFill>
              <a:effectLst>
                <a:innerShdw blurRad="101600" dist="76200" dir="5400000">
                  <a:schemeClr val="accent1">
                    <a:satMod val="190000"/>
                    <a:tint val="100000"/>
                    <a:alpha val="74000"/>
                  </a:schemeClr>
                </a:innerShdw>
              </a:effectLst>
            </a:endParaRPr>
          </a:p>
        </p:txBody>
      </p:sp>
      <p:sp>
        <p:nvSpPr>
          <p:cNvPr id="12" name="Rounded Rectangle 11"/>
          <p:cNvSpPr/>
          <p:nvPr/>
        </p:nvSpPr>
        <p:spPr>
          <a:xfrm>
            <a:off x="5313040" y="4692732"/>
            <a:ext cx="4320000" cy="1398986"/>
          </a:xfrm>
          <a:prstGeom prst="roundRect">
            <a:avLst/>
          </a:prstGeom>
          <a:solidFill>
            <a:srgbClr val="ECA6F8"/>
          </a:solidFill>
          <a:effectLst>
            <a:glow rad="63500">
              <a:schemeClr val="accent1">
                <a:satMod val="175000"/>
                <a:alpha val="4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AU" sz="2000" dirty="0" smtClean="0">
                <a:solidFill>
                  <a:schemeClr val="tx1"/>
                </a:solidFill>
              </a:rPr>
              <a:t>Listens and watches for verbal and non-verbal cues.</a:t>
            </a:r>
          </a:p>
          <a:p>
            <a:pPr algn="ctr"/>
            <a:r>
              <a:rPr lang="en-AU" sz="2000" dirty="0" smtClean="0">
                <a:solidFill>
                  <a:schemeClr val="tx1"/>
                </a:solidFill>
              </a:rPr>
              <a:t>Withholds judgement.</a:t>
            </a:r>
            <a:endParaRPr lang="en-AU" sz="2000" dirty="0">
              <a:solidFill>
                <a:schemeClr val="tx1"/>
              </a:solidFill>
            </a:endParaRPr>
          </a:p>
        </p:txBody>
      </p:sp>
    </p:spTree>
    <p:extLst>
      <p:ext uri="{BB962C8B-B14F-4D97-AF65-F5344CB8AC3E}">
        <p14:creationId xmlns:p14="http://schemas.microsoft.com/office/powerpoint/2010/main" val="202112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 y="0"/>
            <a:ext cx="9905182" cy="6857434"/>
          </a:xfrm>
          <a:prstGeom prst="rect">
            <a:avLst/>
          </a:prstGeom>
        </p:spPr>
      </p:pic>
      <p:sp>
        <p:nvSpPr>
          <p:cNvPr id="9" name="TextBox 8"/>
          <p:cNvSpPr txBox="1"/>
          <p:nvPr/>
        </p:nvSpPr>
        <p:spPr>
          <a:xfrm>
            <a:off x="344487" y="1356991"/>
            <a:ext cx="5525365" cy="4524315"/>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AU" sz="3200" dirty="0" smtClean="0"/>
              <a:t>What </a:t>
            </a:r>
            <a:r>
              <a:rPr lang="en-AU" sz="3200" dirty="0"/>
              <a:t>is similar?</a:t>
            </a:r>
          </a:p>
          <a:p>
            <a:pPr marL="285750" indent="-285750">
              <a:lnSpc>
                <a:spcPct val="150000"/>
              </a:lnSpc>
              <a:buFont typeface="Wingdings" panose="05000000000000000000" pitchFamily="2" charset="2"/>
              <a:buChar char="§"/>
            </a:pPr>
            <a:r>
              <a:rPr lang="en-AU" sz="3200" dirty="0"/>
              <a:t>What is different?</a:t>
            </a:r>
          </a:p>
          <a:p>
            <a:pPr marL="285750" indent="-285750">
              <a:lnSpc>
                <a:spcPct val="150000"/>
              </a:lnSpc>
              <a:buFont typeface="Wingdings" panose="05000000000000000000" pitchFamily="2" charset="2"/>
              <a:buChar char="§"/>
            </a:pPr>
            <a:r>
              <a:rPr lang="en-AU" sz="3200" dirty="0" smtClean="0"/>
              <a:t>How </a:t>
            </a:r>
            <a:r>
              <a:rPr lang="en-AU" sz="3200" dirty="0"/>
              <a:t>does this </a:t>
            </a:r>
            <a:r>
              <a:rPr lang="en-AU" sz="3200" dirty="0" smtClean="0"/>
              <a:t>connect to</a:t>
            </a:r>
            <a:br>
              <a:rPr lang="en-AU" sz="3200" dirty="0" smtClean="0"/>
            </a:br>
            <a:r>
              <a:rPr lang="en-AU" sz="3200" dirty="0" smtClean="0"/>
              <a:t>your experiences? </a:t>
            </a:r>
          </a:p>
          <a:p>
            <a:pPr marL="285750" indent="-285750">
              <a:lnSpc>
                <a:spcPct val="150000"/>
              </a:lnSpc>
              <a:buFont typeface="Wingdings" panose="05000000000000000000" pitchFamily="2" charset="2"/>
              <a:buChar char="§"/>
            </a:pPr>
            <a:r>
              <a:rPr lang="en-AU" sz="3200" dirty="0" smtClean="0"/>
              <a:t>Can you make connections with other situations?</a:t>
            </a:r>
            <a:endParaRPr lang="en-AU" dirty="0" smtClean="0"/>
          </a:p>
        </p:txBody>
      </p:sp>
      <p:sp>
        <p:nvSpPr>
          <p:cNvPr id="11" name="Rectangle 10"/>
          <p:cNvSpPr/>
          <p:nvPr/>
        </p:nvSpPr>
        <p:spPr>
          <a:xfrm>
            <a:off x="416496" y="248995"/>
            <a:ext cx="4019177" cy="1107996"/>
          </a:xfrm>
          <a:prstGeom prst="rect">
            <a:avLst/>
          </a:prstGeom>
          <a:noFill/>
        </p:spPr>
        <p:txBody>
          <a:bodyPr wrap="none" lIns="91440" tIns="45720" rIns="91440" bIns="45720">
            <a:spAutoFit/>
          </a:bodyPr>
          <a:lstStyle/>
          <a:p>
            <a:pPr algn="ctr"/>
            <a:r>
              <a:rPr lang="en-US" sz="66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Compares</a:t>
            </a:r>
            <a:r>
              <a:rPr lang="en-US" sz="5400" b="1" cap="none" spc="0" dirty="0" smtClean="0">
                <a:ln w="900" cmpd="sng">
                  <a:solidFill>
                    <a:schemeClr val="accent1">
                      <a:satMod val="190000"/>
                      <a:alpha val="55000"/>
                    </a:schemeClr>
                  </a:solidFill>
                  <a:prstDash val="solid"/>
                </a:ln>
                <a:solidFill>
                  <a:schemeClr val="accent1">
                    <a:lumMod val="75000"/>
                  </a:schemeClr>
                </a:solidFill>
                <a:effectLst>
                  <a:innerShdw blurRad="101600" dist="76200" dir="5400000">
                    <a:schemeClr val="accent1">
                      <a:satMod val="190000"/>
                      <a:tint val="100000"/>
                      <a:alpha val="74000"/>
                    </a:schemeClr>
                  </a:innerShdw>
                </a:effectLst>
              </a:rPr>
              <a:t>  </a:t>
            </a:r>
            <a:endParaRPr lang="en-US" sz="5400" b="1" cap="none" spc="0" dirty="0">
              <a:ln w="900" cmpd="sng">
                <a:solidFill>
                  <a:schemeClr val="accent1">
                    <a:satMod val="190000"/>
                    <a:alpha val="55000"/>
                  </a:schemeClr>
                </a:solidFill>
                <a:prstDash val="solid"/>
              </a:ln>
              <a:solidFill>
                <a:schemeClr val="accent1">
                  <a:lumMod val="75000"/>
                </a:schemeClr>
              </a:solidFill>
              <a:effectLst>
                <a:innerShdw blurRad="101600" dist="76200" dir="5400000">
                  <a:schemeClr val="accent1">
                    <a:satMod val="190000"/>
                    <a:tint val="100000"/>
                    <a:alpha val="74000"/>
                  </a:schemeClr>
                </a:innerShdw>
              </a:effectLst>
            </a:endParaRPr>
          </a:p>
        </p:txBody>
      </p:sp>
      <p:pic>
        <p:nvPicPr>
          <p:cNvPr id="7170" name="Picture 2" descr="The child has a pair of chopsticks in one hand and a fork in her other hand. The meal consists of a bol of rice in a bowl and a Plate with sausages and mashed potatoes. She alos has some Soy sauce and and a salt and pepper shaker." title="Girl eating "/>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5517" r="99655">
                        <a14:backgroundMark x1="13218" y1="7239" x2="30920" y2="2945"/>
                        <a14:backgroundMark x1="42989" y1="1227" x2="51494" y2="736"/>
                        <a14:backgroundMark x1="60460" y1="982" x2="74483" y2="2945"/>
                        <a14:backgroundMark x1="78736" y1="6994" x2="94828" y2="11166"/>
                        <a14:backgroundMark x1="79655" y1="11902" x2="79655" y2="11902"/>
                        <a14:backgroundMark x1="90805" y1="25031" x2="93678" y2="29080"/>
                        <a14:backgroundMark x1="92644" y1="28466" x2="93908" y2="31166"/>
                        <a14:backgroundMark x1="91724" y1="28344" x2="93678" y2="31166"/>
                        <a14:backgroundMark x1="89425" y1="80123" x2="61034" y2="99018"/>
                        <a14:backgroundMark x1="87011" y1="79141" x2="88391" y2="76687"/>
                        <a14:backgroundMark x1="94138" y1="61840" x2="94138" y2="61840"/>
                        <a14:backgroundMark x1="96437" y1="64172" x2="96437" y2="64172"/>
                        <a14:backgroundMark x1="95747" y1="64049" x2="95747" y2="64049"/>
                        <a14:backgroundMark x1="51149" y1="99264" x2="56667" y2="96810"/>
                        <a14:backgroundMark x1="54598" y1="1227" x2="57701" y2="982"/>
                        <a14:backgroundMark x1="88046" y1="77055" x2="87586" y2="76687"/>
                        <a14:backgroundMark x1="44138" y1="3681" x2="66782" y2="4540"/>
                        <a14:backgroundMark x1="94023" y1="38650" x2="96667" y2="52638"/>
                        <a14:backgroundMark x1="87586" y1="74110" x2="79195" y2="83804"/>
                        <a14:backgroundMark x1="10805" y1="59018" x2="12989" y2="39264"/>
                        <a14:backgroundMark x1="12299" y1="32025" x2="18276" y2="21227"/>
                        <a14:backgroundMark x1="66437" y1="89939" x2="81609" y2="80368"/>
                        <a14:backgroundMark x1="10690" y1="58528" x2="17471" y2="73865"/>
                      </a14:backgroundRemoval>
                    </a14:imgEffect>
                  </a14:imgLayer>
                </a14:imgProps>
              </a:ext>
              <a:ext uri="{28A0092B-C50C-407E-A947-70E740481C1C}">
                <a14:useLocalDpi xmlns:a14="http://schemas.microsoft.com/office/drawing/2010/main" val="0"/>
              </a:ext>
            </a:extLst>
          </a:blip>
          <a:srcRect/>
          <a:stretch>
            <a:fillRect/>
          </a:stretch>
        </p:blipFill>
        <p:spPr bwMode="auto">
          <a:xfrm>
            <a:off x="5313040" y="556337"/>
            <a:ext cx="4320000" cy="4046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le 13"/>
          <p:cNvSpPr/>
          <p:nvPr/>
        </p:nvSpPr>
        <p:spPr>
          <a:xfrm>
            <a:off x="5313040" y="4785123"/>
            <a:ext cx="4320000" cy="1080120"/>
          </a:xfrm>
          <a:prstGeom prst="roundRect">
            <a:avLst/>
          </a:prstGeom>
          <a:solidFill>
            <a:srgbClr val="B5EBE6"/>
          </a:solidFill>
          <a:effectLst>
            <a:glow rad="63500">
              <a:schemeClr val="accent1">
                <a:satMod val="175000"/>
                <a:alpha val="4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AU" sz="2000" dirty="0" smtClean="0">
                <a:solidFill>
                  <a:schemeClr val="tx1"/>
                </a:solidFill>
              </a:rPr>
              <a:t>Notices similarities.</a:t>
            </a:r>
          </a:p>
          <a:p>
            <a:pPr algn="ctr"/>
            <a:r>
              <a:rPr lang="en-AU" sz="2000" dirty="0" smtClean="0">
                <a:solidFill>
                  <a:schemeClr val="tx1"/>
                </a:solidFill>
              </a:rPr>
              <a:t>Discovers differences.</a:t>
            </a:r>
          </a:p>
        </p:txBody>
      </p:sp>
    </p:spTree>
    <p:extLst>
      <p:ext uri="{BB962C8B-B14F-4D97-AF65-F5344CB8AC3E}">
        <p14:creationId xmlns:p14="http://schemas.microsoft.com/office/powerpoint/2010/main" val="3621622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 y="283"/>
            <a:ext cx="9905182" cy="6857434"/>
          </a:xfrm>
          <a:prstGeom prst="rect">
            <a:avLst/>
          </a:prstGeom>
        </p:spPr>
      </p:pic>
      <p:sp>
        <p:nvSpPr>
          <p:cNvPr id="10" name="TextBox 9"/>
          <p:cNvSpPr txBox="1"/>
          <p:nvPr/>
        </p:nvSpPr>
        <p:spPr>
          <a:xfrm>
            <a:off x="183494" y="1178456"/>
            <a:ext cx="5560292" cy="5431743"/>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AU" sz="2600" dirty="0" smtClean="0"/>
              <a:t>How do you feel about the experience?</a:t>
            </a:r>
          </a:p>
          <a:p>
            <a:pPr marL="285750" indent="-285750">
              <a:lnSpc>
                <a:spcPct val="150000"/>
              </a:lnSpc>
              <a:buFont typeface="Wingdings" panose="05000000000000000000" pitchFamily="2" charset="2"/>
              <a:buChar char="§"/>
            </a:pPr>
            <a:r>
              <a:rPr lang="en-AU" sz="2600" dirty="0" smtClean="0"/>
              <a:t>Why </a:t>
            </a:r>
            <a:r>
              <a:rPr lang="en-AU" sz="2600" dirty="0"/>
              <a:t>do you think this way</a:t>
            </a:r>
            <a:r>
              <a:rPr lang="en-AU" sz="2600" dirty="0" smtClean="0"/>
              <a:t>?</a:t>
            </a:r>
          </a:p>
          <a:p>
            <a:pPr marL="285750" indent="-285750">
              <a:lnSpc>
                <a:spcPct val="150000"/>
              </a:lnSpc>
              <a:buFont typeface="Wingdings" panose="05000000000000000000" pitchFamily="2" charset="2"/>
              <a:buChar char="§"/>
            </a:pPr>
            <a:r>
              <a:rPr lang="en-AU" sz="2600" dirty="0" smtClean="0"/>
              <a:t>Are you making any assumptions?</a:t>
            </a:r>
          </a:p>
          <a:p>
            <a:pPr marL="285750" indent="-285750">
              <a:lnSpc>
                <a:spcPct val="150000"/>
              </a:lnSpc>
              <a:buFont typeface="Wingdings" panose="05000000000000000000" pitchFamily="2" charset="2"/>
              <a:buChar char="§"/>
            </a:pPr>
            <a:r>
              <a:rPr lang="en-AU" sz="2600" dirty="0" smtClean="0"/>
              <a:t>Do </a:t>
            </a:r>
            <a:r>
              <a:rPr lang="en-AU" sz="2600" dirty="0"/>
              <a:t>your </a:t>
            </a:r>
            <a:r>
              <a:rPr lang="en-AU" sz="2600" dirty="0" smtClean="0"/>
              <a:t>feelings and thoughts now </a:t>
            </a:r>
            <a:r>
              <a:rPr lang="en-AU" sz="2600" dirty="0"/>
              <a:t>differ from your first impressions</a:t>
            </a:r>
            <a:r>
              <a:rPr lang="en-AU" sz="2600" dirty="0" smtClean="0"/>
              <a:t>?</a:t>
            </a:r>
          </a:p>
          <a:p>
            <a:pPr marL="285750" indent="-285750">
              <a:lnSpc>
                <a:spcPct val="150000"/>
              </a:lnSpc>
              <a:buFont typeface="Wingdings" panose="05000000000000000000" pitchFamily="2" charset="2"/>
              <a:buChar char="§"/>
            </a:pPr>
            <a:r>
              <a:rPr lang="en-AU" sz="2600" dirty="0" smtClean="0"/>
              <a:t>What did </a:t>
            </a:r>
            <a:r>
              <a:rPr lang="en-AU" sz="2600" dirty="0"/>
              <a:t>you learn from this</a:t>
            </a:r>
            <a:r>
              <a:rPr lang="en-AU" sz="2600" dirty="0" smtClean="0"/>
              <a:t>?</a:t>
            </a:r>
          </a:p>
          <a:p>
            <a:pPr marL="285750" indent="-285750">
              <a:lnSpc>
                <a:spcPct val="150000"/>
              </a:lnSpc>
              <a:buFont typeface="Wingdings" panose="05000000000000000000" pitchFamily="2" charset="2"/>
              <a:buChar char="§"/>
            </a:pPr>
            <a:r>
              <a:rPr lang="en-AU" sz="2600" dirty="0" smtClean="0"/>
              <a:t>Did you learn anything about yourself?</a:t>
            </a:r>
          </a:p>
        </p:txBody>
      </p:sp>
      <p:sp>
        <p:nvSpPr>
          <p:cNvPr id="11" name="Rectangle 10"/>
          <p:cNvSpPr/>
          <p:nvPr/>
        </p:nvSpPr>
        <p:spPr>
          <a:xfrm>
            <a:off x="416496" y="211228"/>
            <a:ext cx="3271088" cy="1107996"/>
          </a:xfrm>
          <a:prstGeom prst="rect">
            <a:avLst/>
          </a:prstGeom>
          <a:noFill/>
        </p:spPr>
        <p:txBody>
          <a:bodyPr wrap="none" lIns="91440" tIns="45720" rIns="91440" bIns="45720">
            <a:spAutoFit/>
          </a:bodyPr>
          <a:lstStyle/>
          <a:p>
            <a:pPr algn="ctr"/>
            <a:r>
              <a:rPr lang="en-US" sz="6600"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Reflects</a:t>
            </a:r>
            <a:r>
              <a:rPr lang="en-US" sz="5400"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 </a:t>
            </a:r>
            <a:r>
              <a:rPr lang="en-US" sz="5400" b="1" cap="none" spc="0" dirty="0" smtClean="0">
                <a:ln w="900" cmpd="sng">
                  <a:solidFill>
                    <a:schemeClr val="accent1">
                      <a:satMod val="190000"/>
                      <a:alpha val="55000"/>
                    </a:schemeClr>
                  </a:solidFill>
                  <a:prstDash val="solid"/>
                </a:ln>
                <a:solidFill>
                  <a:schemeClr val="accent1">
                    <a:lumMod val="75000"/>
                  </a:schemeClr>
                </a:solidFill>
                <a:effectLst>
                  <a:innerShdw blurRad="101600" dist="76200" dir="5400000">
                    <a:schemeClr val="accent1">
                      <a:satMod val="190000"/>
                      <a:tint val="100000"/>
                      <a:alpha val="74000"/>
                    </a:schemeClr>
                  </a:innerShdw>
                </a:effectLst>
              </a:rPr>
              <a:t> </a:t>
            </a:r>
            <a:endParaRPr lang="en-US" sz="5400" b="1" cap="none" spc="0" dirty="0">
              <a:ln w="900" cmpd="sng">
                <a:solidFill>
                  <a:schemeClr val="accent1">
                    <a:satMod val="190000"/>
                    <a:alpha val="55000"/>
                  </a:schemeClr>
                </a:solidFill>
                <a:prstDash val="solid"/>
              </a:ln>
              <a:solidFill>
                <a:schemeClr val="accent1">
                  <a:lumMod val="75000"/>
                </a:schemeClr>
              </a:solidFill>
              <a:effectLst>
                <a:innerShdw blurRad="101600" dist="76200" dir="5400000">
                  <a:schemeClr val="accent1">
                    <a:satMod val="190000"/>
                    <a:tint val="100000"/>
                    <a:alpha val="74000"/>
                  </a:schemeClr>
                </a:innerShdw>
              </a:effectLst>
            </a:endParaRPr>
          </a:p>
        </p:txBody>
      </p:sp>
      <p:sp>
        <p:nvSpPr>
          <p:cNvPr id="12" name="Rounded Rectangle 11"/>
          <p:cNvSpPr/>
          <p:nvPr/>
        </p:nvSpPr>
        <p:spPr>
          <a:xfrm>
            <a:off x="5290932" y="4611265"/>
            <a:ext cx="4320000" cy="1591010"/>
          </a:xfrm>
          <a:prstGeom prst="roundRect">
            <a:avLst/>
          </a:prstGeom>
          <a:solidFill>
            <a:srgbClr val="8AE1F2"/>
          </a:solidFill>
          <a:effectLst>
            <a:glow rad="63500">
              <a:schemeClr val="accent1">
                <a:satMod val="175000"/>
                <a:alpha val="4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AU" sz="2000" dirty="0" smtClean="0">
                <a:solidFill>
                  <a:schemeClr val="tx1"/>
                </a:solidFill>
              </a:rPr>
              <a:t>Understands what is important to self.</a:t>
            </a:r>
          </a:p>
          <a:p>
            <a:pPr algn="ctr"/>
            <a:r>
              <a:rPr lang="en-AU" sz="2000" dirty="0" smtClean="0">
                <a:solidFill>
                  <a:schemeClr val="tx1"/>
                </a:solidFill>
              </a:rPr>
              <a:t>Knows what influences own choices, beliefs and values.</a:t>
            </a:r>
          </a:p>
          <a:p>
            <a:pPr algn="ctr"/>
            <a:r>
              <a:rPr lang="en-AU" sz="2000" dirty="0" smtClean="0">
                <a:solidFill>
                  <a:schemeClr val="tx1"/>
                </a:solidFill>
              </a:rPr>
              <a:t>Analyses own reactions.</a:t>
            </a:r>
            <a:endParaRPr lang="en-AU" sz="2000" dirty="0">
              <a:solidFill>
                <a:schemeClr val="tx1"/>
              </a:solidFill>
            </a:endParaRPr>
          </a:p>
        </p:txBody>
      </p:sp>
      <p:pic>
        <p:nvPicPr>
          <p:cNvPr id="4099"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1044" r="97495">
                        <a14:backgroundMark x1="66180" y1="1854" x2="71712" y2="3013"/>
                        <a14:backgroundMark x1="65240" y1="1854" x2="59081" y2="0"/>
                        <a14:backgroundMark x1="59916" y1="811" x2="55115" y2="0"/>
                        <a14:backgroundMark x1="54593" y1="97683" x2="57829" y2="98030"/>
                        <a14:backgroundMark x1="57933" y1="95829" x2="51357" y2="95481"/>
                        <a14:backgroundMark x1="56367" y1="95133" x2="52296" y2="94438"/>
                        <a14:backgroundMark x1="6785" y1="35342" x2="7098" y2="48899"/>
                      </a14:backgroundRemoval>
                    </a14:imgEffect>
                  </a14:imgLayer>
                </a14:imgProps>
              </a:ext>
              <a:ext uri="{28A0092B-C50C-407E-A947-70E740481C1C}">
                <a14:useLocalDpi xmlns:a14="http://schemas.microsoft.com/office/drawing/2010/main" val="0"/>
              </a:ext>
            </a:extLst>
          </a:blip>
          <a:srcRect l="6944" t="3682" r="1548"/>
          <a:stretch/>
        </p:blipFill>
        <p:spPr bwMode="auto">
          <a:xfrm>
            <a:off x="5290452" y="765226"/>
            <a:ext cx="4320000" cy="3781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7344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 y="283"/>
            <a:ext cx="9905182" cy="6857434"/>
          </a:xfrm>
          <a:prstGeom prst="rect">
            <a:avLst/>
          </a:prstGeom>
        </p:spPr>
      </p:pic>
      <p:pic>
        <p:nvPicPr>
          <p:cNvPr id="12"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262" l="0" r="99678">
                        <a14:foregroundMark x1="78863" y1="43569" x2="75215" y2="56315"/>
                        <a14:foregroundMark x1="71888" y1="43569" x2="65665" y2="57358"/>
                        <a14:foregroundMark x1="82511" y1="55968" x2="68991" y2="57358"/>
                        <a14:foregroundMark x1="58047" y1="21669" x2="58691" y2="50174"/>
                        <a14:foregroundMark x1="74678" y1="8459" x2="69850" y2="7532"/>
                        <a14:foregroundMark x1="70494" y1="4867" x2="59442" y2="2665"/>
                        <a14:foregroundMark x1="75536" y1="7879" x2="82511" y2="12399"/>
                        <a14:foregroundMark x1="57725" y1="2202" x2="47639" y2="4171"/>
                        <a14:foregroundMark x1="43991" y1="5214" x2="37661" y2="8922"/>
                        <a14:foregroundMark x1="34442" y1="10892" x2="29506" y2="17961"/>
                        <a14:foregroundMark x1="26824" y1="20626" x2="23498" y2="28389"/>
                        <a14:foregroundMark x1="26717" y1="51680" x2="25215" y2="55620"/>
                        <a14:foregroundMark x1="39163" y1="53302" x2="37124" y2="58053"/>
                        <a14:foregroundMark x1="86910" y1="57010" x2="84657" y2="61993"/>
                        <a14:foregroundMark x1="82296" y1="65469" x2="75322" y2="70800"/>
                        <a14:foregroundMark x1="87661" y1="58517" x2="89056" y2="53418"/>
                        <a14:foregroundMark x1="75215" y1="70800" x2="62339" y2="76362"/>
                        <a14:foregroundMark x1="60193" y1="76941" x2="50215" y2="74971"/>
                        <a14:foregroundMark x1="57403" y1="78563" x2="52468" y2="77868"/>
                        <a14:foregroundMark x1="50429" y1="76362" x2="41738" y2="73349"/>
                        <a14:foregroundMark x1="40665" y1="74276" x2="34013" y2="68482"/>
                        <a14:foregroundMark x1="56867" y1="78911" x2="58906" y2="77984"/>
                        <a14:backgroundMark x1="95279" y1="9502" x2="84979" y2="4519"/>
                        <a14:backgroundMark x1="24034" y1="6837" x2="10086" y2="20973"/>
                        <a14:backgroundMark x1="3970" y1="43221" x2="322" y2="69177"/>
                        <a14:backgroundMark x1="74142" y1="1738" x2="68133" y2="1043"/>
                        <a14:backgroundMark x1="34442" y1="4287" x2="13090" y2="8691"/>
                        <a14:backgroundMark x1="43240" y1="2086" x2="47747" y2="46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360543" y="135992"/>
            <a:ext cx="4320000" cy="4085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78139" y="68970"/>
            <a:ext cx="3350725" cy="1107996"/>
          </a:xfrm>
          <a:prstGeom prst="rect">
            <a:avLst/>
          </a:prstGeom>
          <a:noFill/>
        </p:spPr>
        <p:txBody>
          <a:bodyPr wrap="none" lIns="91440" tIns="45720" rIns="91440" bIns="45720">
            <a:spAutoFit/>
          </a:bodyPr>
          <a:lstStyle/>
          <a:p>
            <a:pPr algn="ctr"/>
            <a:r>
              <a:rPr lang="en-US" sz="6600"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Inquires</a:t>
            </a:r>
            <a:r>
              <a:rPr lang="en-US" sz="5400"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 </a:t>
            </a:r>
            <a:r>
              <a:rPr lang="en-US" sz="5400" b="1" cap="none" spc="0" dirty="0" smtClean="0">
                <a:ln w="900" cmpd="sng">
                  <a:solidFill>
                    <a:schemeClr val="accent1">
                      <a:satMod val="190000"/>
                      <a:alpha val="55000"/>
                    </a:schemeClr>
                  </a:solidFill>
                  <a:prstDash val="solid"/>
                </a:ln>
                <a:solidFill>
                  <a:schemeClr val="accent1">
                    <a:lumMod val="75000"/>
                  </a:schemeClr>
                </a:solidFill>
                <a:effectLst>
                  <a:innerShdw blurRad="101600" dist="76200" dir="5400000">
                    <a:schemeClr val="accent1">
                      <a:satMod val="190000"/>
                      <a:tint val="100000"/>
                      <a:alpha val="74000"/>
                    </a:schemeClr>
                  </a:innerShdw>
                </a:effectLst>
              </a:rPr>
              <a:t> </a:t>
            </a:r>
            <a:endParaRPr lang="en-US" sz="5400" b="1" cap="none" spc="0" dirty="0">
              <a:ln w="900" cmpd="sng">
                <a:solidFill>
                  <a:schemeClr val="accent1">
                    <a:satMod val="190000"/>
                    <a:alpha val="55000"/>
                  </a:schemeClr>
                </a:solidFill>
                <a:prstDash val="solid"/>
              </a:ln>
              <a:solidFill>
                <a:schemeClr val="accent1">
                  <a:lumMod val="75000"/>
                </a:schemeClr>
              </a:solidFill>
              <a:effectLst>
                <a:innerShdw blurRad="101600" dist="76200" dir="5400000">
                  <a:schemeClr val="accent1">
                    <a:satMod val="190000"/>
                    <a:tint val="100000"/>
                    <a:alpha val="74000"/>
                  </a:schemeClr>
                </a:innerShdw>
              </a:effectLst>
            </a:endParaRPr>
          </a:p>
        </p:txBody>
      </p:sp>
      <p:sp>
        <p:nvSpPr>
          <p:cNvPr id="13" name="Rounded Rectangle 12"/>
          <p:cNvSpPr/>
          <p:nvPr/>
        </p:nvSpPr>
        <p:spPr>
          <a:xfrm>
            <a:off x="5360543" y="4280080"/>
            <a:ext cx="4320000" cy="2156909"/>
          </a:xfrm>
          <a:prstGeom prst="roundRect">
            <a:avLst/>
          </a:prstGeom>
          <a:effectLst>
            <a:glow rad="63500">
              <a:schemeClr val="accent1">
                <a:satMod val="175000"/>
                <a:alpha val="4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AU" sz="2000" dirty="0" smtClean="0">
                <a:solidFill>
                  <a:schemeClr val="tx1"/>
                </a:solidFill>
              </a:rPr>
              <a:t>Is curious about other cultures.</a:t>
            </a:r>
          </a:p>
          <a:p>
            <a:pPr algn="ctr"/>
            <a:r>
              <a:rPr lang="en-AU" sz="2000" dirty="0" smtClean="0">
                <a:solidFill>
                  <a:schemeClr val="tx1"/>
                </a:solidFill>
              </a:rPr>
              <a:t>Questions why differences may exist.</a:t>
            </a:r>
          </a:p>
          <a:p>
            <a:pPr algn="ctr"/>
            <a:r>
              <a:rPr lang="en-AU" sz="2000" dirty="0" smtClean="0">
                <a:solidFill>
                  <a:schemeClr val="tx1"/>
                </a:solidFill>
              </a:rPr>
              <a:t>Asks what to do in unfamiliar situations.</a:t>
            </a:r>
          </a:p>
          <a:p>
            <a:pPr algn="ctr"/>
            <a:r>
              <a:rPr lang="en-AU" sz="2000" dirty="0" smtClean="0">
                <a:solidFill>
                  <a:schemeClr val="tx1"/>
                </a:solidFill>
              </a:rPr>
              <a:t>Checks meaning if misunderstandings occur.</a:t>
            </a:r>
            <a:endParaRPr lang="en-AU" sz="2000" dirty="0">
              <a:solidFill>
                <a:schemeClr val="tx1"/>
              </a:solidFill>
            </a:endParaRPr>
          </a:p>
        </p:txBody>
      </p:sp>
      <p:sp>
        <p:nvSpPr>
          <p:cNvPr id="5" name="TextBox 4"/>
          <p:cNvSpPr txBox="1"/>
          <p:nvPr/>
        </p:nvSpPr>
        <p:spPr>
          <a:xfrm>
            <a:off x="128464" y="1124965"/>
            <a:ext cx="5558438" cy="5078313"/>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AU" sz="2400" dirty="0" smtClean="0"/>
              <a:t>Do you understand everything you saw or experienced?</a:t>
            </a:r>
          </a:p>
          <a:p>
            <a:pPr marL="285750" indent="-285750">
              <a:lnSpc>
                <a:spcPct val="150000"/>
              </a:lnSpc>
              <a:buFont typeface="Wingdings" panose="05000000000000000000" pitchFamily="2" charset="2"/>
              <a:buChar char="§"/>
            </a:pPr>
            <a:r>
              <a:rPr lang="en-AU" sz="2400" dirty="0" smtClean="0"/>
              <a:t>What else </a:t>
            </a:r>
            <a:r>
              <a:rPr lang="en-AU" sz="2400" dirty="0"/>
              <a:t>would you like </a:t>
            </a:r>
            <a:r>
              <a:rPr lang="en-AU" sz="2400" dirty="0" smtClean="0"/>
              <a:t>to learn about the experience? </a:t>
            </a:r>
          </a:p>
          <a:p>
            <a:pPr marL="285750" indent="-285750">
              <a:lnSpc>
                <a:spcPct val="150000"/>
              </a:lnSpc>
              <a:buFont typeface="Wingdings" panose="05000000000000000000" pitchFamily="2" charset="2"/>
              <a:buChar char="§"/>
            </a:pPr>
            <a:r>
              <a:rPr lang="en-AU" sz="2400" dirty="0"/>
              <a:t>Where can you find accurate information or </a:t>
            </a:r>
            <a:r>
              <a:rPr lang="en-AU" sz="2400" dirty="0" smtClean="0"/>
              <a:t>seek advice </a:t>
            </a:r>
            <a:r>
              <a:rPr lang="en-AU" sz="2400" dirty="0"/>
              <a:t>to help you </a:t>
            </a:r>
            <a:r>
              <a:rPr lang="en-AU" sz="2400" dirty="0" smtClean="0"/>
              <a:t>understand?</a:t>
            </a:r>
          </a:p>
          <a:p>
            <a:pPr marL="285750" indent="-285750">
              <a:lnSpc>
                <a:spcPct val="150000"/>
              </a:lnSpc>
              <a:buFont typeface="Wingdings" panose="05000000000000000000" pitchFamily="2" charset="2"/>
              <a:buChar char="§"/>
            </a:pPr>
            <a:r>
              <a:rPr lang="en-AU" sz="2400" dirty="0" smtClean="0"/>
              <a:t>Do you see any possibilities or problems?</a:t>
            </a:r>
          </a:p>
          <a:p>
            <a:pPr marL="285750" indent="-285750">
              <a:lnSpc>
                <a:spcPct val="150000"/>
              </a:lnSpc>
              <a:buFont typeface="Wingdings" panose="05000000000000000000" pitchFamily="2" charset="2"/>
              <a:buChar char="§"/>
            </a:pPr>
            <a:r>
              <a:rPr lang="en-AU" sz="2400" dirty="0" smtClean="0"/>
              <a:t>Is </a:t>
            </a:r>
            <a:r>
              <a:rPr lang="en-AU" sz="2400" dirty="0"/>
              <a:t>there another way or point of view</a:t>
            </a:r>
            <a:r>
              <a:rPr lang="en-AU" sz="2400" dirty="0" smtClean="0"/>
              <a:t>?</a:t>
            </a:r>
          </a:p>
        </p:txBody>
      </p:sp>
    </p:spTree>
    <p:extLst>
      <p:ext uri="{BB962C8B-B14F-4D97-AF65-F5344CB8AC3E}">
        <p14:creationId xmlns:p14="http://schemas.microsoft.com/office/powerpoint/2010/main" val="3812840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 y="283"/>
            <a:ext cx="9905182" cy="6857434"/>
          </a:xfrm>
          <a:prstGeom prst="rect">
            <a:avLst/>
          </a:prstGeom>
        </p:spPr>
      </p:pic>
      <p:pic>
        <p:nvPicPr>
          <p:cNvPr id="2052"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283" b="100000" l="9499" r="100000">
                        <a14:foregroundMark x1="27662" y1="23351" x2="29854" y2="29529"/>
                        <a14:foregroundMark x1="34969" y1="19162" x2="37370" y2="25969"/>
                        <a14:foregroundMark x1="67432" y1="14555" x2="67641" y2="22932"/>
                        <a14:foregroundMark x1="76409" y1="16440" x2="76514" y2="24503"/>
                        <a14:foregroundMark x1="82046" y1="41047" x2="81211" y2="45654"/>
                        <a14:foregroundMark x1="87787" y1="42408" x2="87578" y2="46806"/>
                        <a14:foregroundMark x1="59916" y1="37696" x2="67223" y2="47644"/>
                        <a14:foregroundMark x1="66493" y1="37696" x2="71712" y2="44188"/>
                        <a14:foregroundMark x1="69937" y1="26283" x2="69937" y2="33194"/>
                        <a14:foregroundMark x1="54384" y1="63037" x2="62109" y2="63455"/>
                        <a14:foregroundMark x1="63779" y1="65340" x2="69520" y2="67749"/>
                        <a14:foregroundMark x1="38622" y1="68272" x2="39875" y2="73927"/>
                        <a14:foregroundMark x1="18894" y1="62304" x2="32463" y2="58325"/>
                        <a14:foregroundMark x1="33194" y1="6492" x2="32777" y2="13717"/>
                        <a14:foregroundMark x1="81733" y1="38010" x2="86013" y2="36963"/>
                        <a14:foregroundMark x1="88935" y1="36126" x2="92276" y2="38848"/>
                        <a14:foregroundMark x1="93006" y1="40524" x2="95825" y2="45654"/>
                        <a14:foregroundMark x1="77244" y1="7016" x2="81942" y2="9005"/>
                        <a14:foregroundMark x1="83716" y1="11518" x2="83507" y2="16963"/>
                        <a14:foregroundMark x1="83403" y1="22094" x2="82777" y2="15707"/>
                        <a14:foregroundMark x1="98225" y1="44188" x2="97495" y2="47330"/>
                        <a14:foregroundMark x1="23278" y1="88796" x2="23695" y2="89948"/>
                        <a14:foregroundMark x1="21608" y1="86806" x2="21608" y2="86806"/>
                        <a14:foregroundMark x1="25261" y1="85550" x2="25261" y2="85550"/>
                        <a14:foregroundMark x1="32046" y1="80209" x2="32046" y2="80209"/>
                        <a14:foregroundMark x1="11169" y1="51204" x2="13152" y2="48691"/>
                        <a14:foregroundMark x1="14614" y1="70471" x2="15553" y2="68796"/>
                        <a14:foregroundMark x1="22547" y1="72461" x2="24008" y2="74136"/>
                        <a14:foregroundMark x1="21608" y1="86492" x2="22651" y2="87958"/>
                        <a14:foregroundMark x1="52923" y1="90995" x2="52714" y2="92565"/>
                        <a14:foregroundMark x1="48225" y1="94764" x2="50000" y2="95497"/>
                        <a14:foregroundMark x1="63361" y1="89424" x2="64301" y2="87749"/>
                        <a14:foregroundMark x1="64092" y1="93822" x2="64092" y2="90890"/>
                        <a14:backgroundMark x1="86639" y1="84398" x2="87161" y2="93298"/>
                        <a14:backgroundMark x1="97495" y1="56021" x2="83507" y2="86073"/>
                        <a14:backgroundMark x1="43528" y1="89005" x2="45616" y2="99162"/>
                        <a14:backgroundMark x1="34656" y1="90366" x2="39770" y2="97696"/>
                        <a14:backgroundMark x1="90397" y1="54974" x2="90397" y2="56440"/>
                        <a14:backgroundMark x1="48330" y1="87749" x2="48330" y2="90366"/>
                      </a14:backgroundRemoval>
                    </a14:imgEffect>
                  </a14:imgLayer>
                </a14:imgProps>
              </a:ext>
              <a:ext uri="{28A0092B-C50C-407E-A947-70E740481C1C}">
                <a14:useLocalDpi xmlns:a14="http://schemas.microsoft.com/office/drawing/2010/main" val="0"/>
              </a:ext>
            </a:extLst>
          </a:blip>
          <a:srcRect/>
          <a:stretch>
            <a:fillRect/>
          </a:stretch>
        </p:blipFill>
        <p:spPr bwMode="auto">
          <a:xfrm>
            <a:off x="5342450" y="683999"/>
            <a:ext cx="4320000" cy="3975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le 10"/>
          <p:cNvSpPr/>
          <p:nvPr/>
        </p:nvSpPr>
        <p:spPr>
          <a:xfrm>
            <a:off x="5342450" y="4817162"/>
            <a:ext cx="4320000" cy="1326978"/>
          </a:xfrm>
          <a:prstGeom prst="roundRect">
            <a:avLst/>
          </a:prstGeom>
          <a:solidFill>
            <a:srgbClr val="CCFF66"/>
          </a:solidFill>
          <a:effectLst>
            <a:glow rad="63500">
              <a:schemeClr val="accent1">
                <a:satMod val="175000"/>
                <a:alpha val="40000"/>
              </a:schemeClr>
            </a:glow>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en-AU" sz="2000" dirty="0" smtClean="0">
                <a:solidFill>
                  <a:schemeClr val="tx1"/>
                </a:solidFill>
              </a:rPr>
              <a:t>Considers the feelings and reactions of others.</a:t>
            </a:r>
          </a:p>
          <a:p>
            <a:pPr algn="ctr"/>
            <a:r>
              <a:rPr lang="en-AU" sz="2000" dirty="0" smtClean="0">
                <a:solidFill>
                  <a:schemeClr val="tx1"/>
                </a:solidFill>
              </a:rPr>
              <a:t>Is willing to compromise.</a:t>
            </a:r>
          </a:p>
          <a:p>
            <a:pPr algn="ctr"/>
            <a:r>
              <a:rPr lang="en-AU" sz="2000" dirty="0">
                <a:solidFill>
                  <a:schemeClr val="tx1"/>
                </a:solidFill>
              </a:rPr>
              <a:t>D</a:t>
            </a:r>
            <a:r>
              <a:rPr lang="en-AU" sz="2000" dirty="0" smtClean="0">
                <a:solidFill>
                  <a:schemeClr val="tx1"/>
                </a:solidFill>
              </a:rPr>
              <a:t>evelops a sense of humanity.</a:t>
            </a:r>
          </a:p>
        </p:txBody>
      </p:sp>
      <p:sp>
        <p:nvSpPr>
          <p:cNvPr id="5" name="TextBox 4"/>
          <p:cNvSpPr txBox="1"/>
          <p:nvPr/>
        </p:nvSpPr>
        <p:spPr>
          <a:xfrm>
            <a:off x="194684" y="823068"/>
            <a:ext cx="5262372" cy="5852051"/>
          </a:xfrm>
          <a:prstGeom prst="rect">
            <a:avLst/>
          </a:prstGeom>
          <a:noFill/>
        </p:spPr>
        <p:txBody>
          <a:bodyPr wrap="square" rtlCol="0">
            <a:spAutoFit/>
          </a:bodyPr>
          <a:lstStyle>
            <a:defPPr>
              <a:defRPr lang="en-US"/>
            </a:defPPr>
          </a:lstStyle>
          <a:p>
            <a:endParaRPr lang="en-AU" dirty="0"/>
          </a:p>
          <a:p>
            <a:pPr marL="285750" indent="-285750">
              <a:lnSpc>
                <a:spcPct val="150000"/>
              </a:lnSpc>
              <a:buFont typeface="Wingdings" panose="05000000000000000000" pitchFamily="2" charset="2"/>
              <a:buChar char="§"/>
            </a:pPr>
            <a:r>
              <a:rPr lang="en-AU" sz="2400" dirty="0"/>
              <a:t>How did the experience make you feel?</a:t>
            </a:r>
          </a:p>
          <a:p>
            <a:pPr marL="285750" indent="-285750">
              <a:lnSpc>
                <a:spcPct val="150000"/>
              </a:lnSpc>
              <a:buFont typeface="Wingdings" panose="05000000000000000000" pitchFamily="2" charset="2"/>
              <a:buChar char="§"/>
            </a:pPr>
            <a:r>
              <a:rPr lang="en-AU" sz="2400" dirty="0"/>
              <a:t>Do you think everyone would feel or act in the same way?</a:t>
            </a:r>
          </a:p>
          <a:p>
            <a:pPr marL="285750" indent="-285750">
              <a:lnSpc>
                <a:spcPct val="150000"/>
              </a:lnSpc>
              <a:buFont typeface="Wingdings" panose="05000000000000000000" pitchFamily="2" charset="2"/>
              <a:buChar char="§"/>
            </a:pPr>
            <a:r>
              <a:rPr lang="en-AU" sz="2400" dirty="0"/>
              <a:t>Why may other people act differently?</a:t>
            </a:r>
          </a:p>
          <a:p>
            <a:pPr marL="285750" indent="-285750">
              <a:lnSpc>
                <a:spcPct val="150000"/>
              </a:lnSpc>
              <a:buFont typeface="Wingdings" panose="05000000000000000000" pitchFamily="2" charset="2"/>
              <a:buChar char="§"/>
            </a:pPr>
            <a:r>
              <a:rPr lang="en-AU" sz="2400" dirty="0"/>
              <a:t>How could people’s experiences shape their actions?</a:t>
            </a:r>
          </a:p>
          <a:p>
            <a:pPr marL="285750" indent="-285750">
              <a:lnSpc>
                <a:spcPct val="150000"/>
              </a:lnSpc>
              <a:buFont typeface="Wingdings" panose="05000000000000000000" pitchFamily="2" charset="2"/>
              <a:buChar char="§"/>
            </a:pPr>
            <a:r>
              <a:rPr lang="en-AU" sz="2400" dirty="0"/>
              <a:t>How can you respond in a supportive way?</a:t>
            </a:r>
          </a:p>
          <a:p>
            <a:pPr marL="285750" indent="-285750">
              <a:lnSpc>
                <a:spcPct val="150000"/>
              </a:lnSpc>
              <a:buFont typeface="Wingdings" panose="05000000000000000000" pitchFamily="2" charset="2"/>
              <a:buChar char="§"/>
            </a:pPr>
            <a:r>
              <a:rPr lang="en-AU" sz="2400" dirty="0"/>
              <a:t>What do we have in common?</a:t>
            </a:r>
          </a:p>
        </p:txBody>
      </p:sp>
      <p:sp>
        <p:nvSpPr>
          <p:cNvPr id="13" name="Rectangle 12"/>
          <p:cNvSpPr/>
          <p:nvPr/>
        </p:nvSpPr>
        <p:spPr>
          <a:xfrm>
            <a:off x="423990" y="116632"/>
            <a:ext cx="4557851" cy="1107996"/>
          </a:xfrm>
          <a:prstGeom prst="rect">
            <a:avLst/>
          </a:prstGeom>
          <a:noFill/>
        </p:spPr>
        <p:txBody>
          <a:bodyPr wrap="none" lIns="91440" tIns="45720" rIns="91440" bIns="45720">
            <a:spAutoFit/>
          </a:bodyPr>
          <a:lstStyle/>
          <a:p>
            <a:pPr algn="ctr"/>
            <a:r>
              <a:rPr lang="en-US" sz="6600"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Empathises </a:t>
            </a:r>
            <a:r>
              <a:rPr lang="en-US" sz="5400" b="1" cap="none" spc="0" dirty="0" smtClean="0">
                <a:ln w="900" cmpd="sng">
                  <a:solidFill>
                    <a:schemeClr val="accent1">
                      <a:satMod val="190000"/>
                      <a:alpha val="55000"/>
                    </a:schemeClr>
                  </a:solidFill>
                  <a:prstDash val="solid"/>
                </a:ln>
                <a:solidFill>
                  <a:schemeClr val="accent1">
                    <a:lumMod val="75000"/>
                  </a:schemeClr>
                </a:solidFill>
                <a:effectLst>
                  <a:innerShdw blurRad="101600" dist="76200" dir="5400000">
                    <a:schemeClr val="accent1">
                      <a:satMod val="190000"/>
                      <a:tint val="100000"/>
                      <a:alpha val="74000"/>
                    </a:schemeClr>
                  </a:innerShdw>
                </a:effectLst>
              </a:rPr>
              <a:t> </a:t>
            </a:r>
            <a:endParaRPr lang="en-US" sz="5400" b="1" cap="none" spc="0" dirty="0">
              <a:ln w="900" cmpd="sng">
                <a:solidFill>
                  <a:schemeClr val="accent1">
                    <a:satMod val="190000"/>
                    <a:alpha val="55000"/>
                  </a:schemeClr>
                </a:solidFill>
                <a:prstDash val="solid"/>
              </a:ln>
              <a:solidFill>
                <a:schemeClr val="accent1">
                  <a:lumMod val="75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928063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 y="283"/>
            <a:ext cx="9905182" cy="6857434"/>
          </a:xfrm>
          <a:prstGeom prst="rect">
            <a:avLst/>
          </a:prstGeom>
        </p:spPr>
      </p:pic>
      <p:pic>
        <p:nvPicPr>
          <p:cNvPr id="1029" name="Picture 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940" b="96378" l="9833" r="96362">
                        <a14:foregroundMark x1="38348" y1="13721" x2="44641" y2="11745"/>
                        <a14:foregroundMark x1="74533" y1="5598" x2="74730" y2="16465"/>
                        <a14:foregroundMark x1="54179" y1="9440" x2="75123" y2="4940"/>
                        <a14:foregroundMark x1="69518" y1="37431" x2="71091" y2="43139"/>
                        <a14:foregroundMark x1="64897" y1="40615" x2="64602" y2="46542"/>
                        <a14:foregroundMark x1="60964" y1="40176" x2="61455" y2="46432"/>
                        <a14:foregroundMark x1="29499" y1="17563" x2="26057" y2="22393"/>
                        <a14:foregroundMark x1="23599" y1="25906" x2="40413" y2="8782"/>
                        <a14:foregroundMark x1="43461" y1="9221" x2="52311" y2="7464"/>
                        <a14:foregroundMark x1="36971" y1="10867" x2="33137" y2="11965"/>
                        <a14:foregroundMark x1="27434" y1="19868" x2="21632" y2="29528"/>
                        <a14:foregroundMark x1="21337" y1="29308" x2="20551" y2="39078"/>
                        <a14:foregroundMark x1="18977" y1="34029" x2="18977" y2="44237"/>
                        <a14:foregroundMark x1="20157" y1="36773" x2="18781" y2="41932"/>
                        <a14:foregroundMark x1="20747" y1="32492" x2="14553" y2="39956"/>
                        <a14:foregroundMark x1="17797" y1="41932" x2="17306" y2="46542"/>
                        <a14:foregroundMark x1="19174" y1="38639" x2="21829" y2="51482"/>
                        <a14:foregroundMark x1="15339" y1="41712" x2="18584" y2="52799"/>
                        <a14:foregroundMark x1="20551" y1="47201" x2="22616" y2="55543"/>
                        <a14:foregroundMark x1="19567" y1="51701" x2="23009" y2="58397"/>
                        <a14:foregroundMark x1="19174" y1="65423" x2="16323" y2="76509"/>
                        <a14:foregroundMark x1="14553" y1="78814" x2="20157" y2="88035"/>
                        <a14:foregroundMark x1="12881" y1="71350" x2="12881" y2="73326"/>
                        <a14:foregroundMark x1="12094" y1="69704" x2="13668" y2="64325"/>
                        <a14:foregroundMark x1="12094" y1="74424" x2="15536" y2="82108"/>
                        <a14:foregroundMark x1="14749" y1="84193" x2="17797" y2="92097"/>
                        <a14:foregroundMark x1="21436" y1="96597" x2="25664" y2="94292"/>
                        <a14:foregroundMark x1="26450" y1="73546" x2="31268" y2="78046"/>
                        <a14:foregroundMark x1="23992" y1="72228" x2="26450" y2="74973"/>
                        <a14:foregroundMark x1="28417" y1="77168" x2="35792" y2="83754"/>
                        <a14:foregroundMark x1="36382" y1="85071" x2="47886" y2="85510"/>
                        <a14:foregroundMark x1="46411" y1="89133" x2="58210" y2="87157"/>
                        <a14:foregroundMark x1="53687" y1="90011" x2="67060" y2="87816"/>
                        <a14:foregroundMark x1="69125" y1="85291" x2="79843" y2="79693"/>
                        <a14:foregroundMark x1="76205" y1="78595" x2="85644" y2="67508"/>
                        <a14:foregroundMark x1="82203" y1="77827" x2="93314" y2="57958"/>
                        <a14:foregroundMark x1="89872" y1="72228" x2="92527" y2="58727"/>
                        <a14:foregroundMark x1="91937" y1="59824" x2="90757" y2="41932"/>
                        <a14:foregroundMark x1="89282" y1="34248" x2="89282" y2="39737"/>
                        <a14:foregroundMark x1="82694" y1="23930" x2="85251" y2="30187"/>
                        <a14:foregroundMark x1="77876" y1="17014" x2="80138" y2="19978"/>
                        <a14:foregroundMark x1="74926" y1="4940" x2="75320" y2="9221"/>
                        <a14:foregroundMark x1="59194" y1="7574" x2="55359" y2="6806"/>
                        <a14:foregroundMark x1="60374" y1="6586" x2="53786" y2="6037"/>
                        <a14:foregroundMark x1="64897" y1="7135" x2="61062" y2="6037"/>
                        <a14:backgroundMark x1="90167" y1="69045" x2="90167" y2="69045"/>
                        <a14:backgroundMark x1="90954" y1="67069" x2="90954" y2="67069"/>
                        <a14:backgroundMark x1="89676" y1="67508" x2="89676" y2="67508"/>
                        <a14:backgroundMark x1="91150" y1="64984" x2="91150" y2="64984"/>
                        <a14:backgroundMark x1="91150" y1="63008" x2="91150" y2="63008"/>
                        <a14:backgroundMark x1="87316" y1="25247" x2="89184" y2="28979"/>
                        <a14:backgroundMark x1="86627" y1="24588" x2="88004" y2="25686"/>
                      </a14:backgroundRemoval>
                    </a14:imgEffect>
                  </a14:imgLayer>
                </a14:imgProps>
              </a:ext>
              <a:ext uri="{28A0092B-C50C-407E-A947-70E740481C1C}">
                <a14:useLocalDpi xmlns:a14="http://schemas.microsoft.com/office/drawing/2010/main" val="0"/>
              </a:ext>
            </a:extLst>
          </a:blip>
          <a:srcRect/>
          <a:stretch>
            <a:fillRect/>
          </a:stretch>
        </p:blipFill>
        <p:spPr bwMode="auto">
          <a:xfrm>
            <a:off x="5292574" y="652425"/>
            <a:ext cx="4320000" cy="3784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416496" y="188640"/>
            <a:ext cx="3593100" cy="1107996"/>
          </a:xfrm>
          <a:prstGeom prst="rect">
            <a:avLst/>
          </a:prstGeom>
          <a:noFill/>
        </p:spPr>
        <p:txBody>
          <a:bodyPr wrap="none" lIns="91440" tIns="45720" rIns="91440" bIns="45720">
            <a:spAutoFit/>
          </a:bodyPr>
          <a:lstStyle/>
          <a:p>
            <a:pPr algn="ctr"/>
            <a:r>
              <a:rPr lang="en-US" sz="6600"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Respects</a:t>
            </a:r>
            <a:r>
              <a:rPr lang="en-US" sz="5400"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 </a:t>
            </a:r>
            <a:r>
              <a:rPr lang="en-US" sz="5400" b="1" cap="none" spc="0" dirty="0" smtClean="0">
                <a:ln w="900" cmpd="sng">
                  <a:solidFill>
                    <a:schemeClr val="accent1">
                      <a:satMod val="190000"/>
                      <a:alpha val="55000"/>
                    </a:schemeClr>
                  </a:solidFill>
                  <a:prstDash val="solid"/>
                </a:ln>
                <a:solidFill>
                  <a:schemeClr val="accent1">
                    <a:lumMod val="75000"/>
                  </a:schemeClr>
                </a:solidFill>
                <a:effectLst>
                  <a:innerShdw blurRad="101600" dist="76200" dir="5400000">
                    <a:schemeClr val="accent1">
                      <a:satMod val="190000"/>
                      <a:tint val="100000"/>
                      <a:alpha val="74000"/>
                    </a:schemeClr>
                  </a:innerShdw>
                </a:effectLst>
              </a:rPr>
              <a:t> </a:t>
            </a:r>
            <a:endParaRPr lang="en-US" sz="5400" b="1" cap="none" spc="0" dirty="0">
              <a:ln w="900" cmpd="sng">
                <a:solidFill>
                  <a:schemeClr val="accent1">
                    <a:satMod val="190000"/>
                    <a:alpha val="55000"/>
                  </a:schemeClr>
                </a:solidFill>
                <a:prstDash val="solid"/>
              </a:ln>
              <a:solidFill>
                <a:schemeClr val="accent1">
                  <a:lumMod val="75000"/>
                </a:schemeClr>
              </a:solidFill>
              <a:effectLst>
                <a:innerShdw blurRad="101600" dist="76200" dir="5400000">
                  <a:schemeClr val="accent1">
                    <a:satMod val="190000"/>
                    <a:tint val="100000"/>
                    <a:alpha val="74000"/>
                  </a:schemeClr>
                </a:innerShdw>
              </a:effectLst>
            </a:endParaRPr>
          </a:p>
        </p:txBody>
      </p:sp>
      <p:sp>
        <p:nvSpPr>
          <p:cNvPr id="15" name="Rounded Rectangle 14"/>
          <p:cNvSpPr/>
          <p:nvPr/>
        </p:nvSpPr>
        <p:spPr>
          <a:xfrm>
            <a:off x="5292574" y="4603716"/>
            <a:ext cx="4320000" cy="1368152"/>
          </a:xfrm>
          <a:prstGeom prst="roundRect">
            <a:avLst/>
          </a:prstGeom>
          <a:solidFill>
            <a:srgbClr val="FF5050"/>
          </a:solidFill>
          <a:effectLst>
            <a:glow rad="63500">
              <a:schemeClr val="accent1">
                <a:satMod val="175000"/>
                <a:alpha val="4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AU" sz="2000" dirty="0" smtClean="0">
                <a:solidFill>
                  <a:schemeClr val="tx1"/>
                </a:solidFill>
              </a:rPr>
              <a:t>Understands what is important to others.</a:t>
            </a:r>
          </a:p>
          <a:p>
            <a:pPr algn="ctr"/>
            <a:r>
              <a:rPr lang="en-AU" sz="2000" dirty="0" smtClean="0">
                <a:solidFill>
                  <a:schemeClr val="tx1"/>
                </a:solidFill>
              </a:rPr>
              <a:t>Avoids forming stereotypes.</a:t>
            </a:r>
          </a:p>
          <a:p>
            <a:pPr algn="ctr"/>
            <a:r>
              <a:rPr lang="en-AU" sz="2000" dirty="0" smtClean="0">
                <a:solidFill>
                  <a:schemeClr val="tx1"/>
                </a:solidFill>
              </a:rPr>
              <a:t>Appreciates diversity. </a:t>
            </a:r>
            <a:endParaRPr lang="en-AU" sz="2000" dirty="0">
              <a:solidFill>
                <a:schemeClr val="tx1"/>
              </a:solidFill>
            </a:endParaRPr>
          </a:p>
        </p:txBody>
      </p:sp>
      <p:sp>
        <p:nvSpPr>
          <p:cNvPr id="5" name="TextBox 4"/>
          <p:cNvSpPr txBox="1"/>
          <p:nvPr/>
        </p:nvSpPr>
        <p:spPr>
          <a:xfrm>
            <a:off x="144237" y="994077"/>
            <a:ext cx="5240811" cy="5878532"/>
          </a:xfrm>
          <a:prstGeom prst="rect">
            <a:avLst/>
          </a:prstGeom>
          <a:noFill/>
        </p:spPr>
        <p:txBody>
          <a:bodyPr wrap="square" rtlCol="0">
            <a:spAutoFit/>
          </a:bodyPr>
          <a:lstStyle/>
          <a:p>
            <a:pPr marL="285750" indent="-285750">
              <a:buFont typeface="Arial" panose="020B0604020202020204" pitchFamily="34" charset="0"/>
              <a:buChar char="•"/>
            </a:pPr>
            <a:endParaRPr lang="en-AU" dirty="0" smtClean="0"/>
          </a:p>
          <a:p>
            <a:pPr marL="285750" indent="-285750">
              <a:lnSpc>
                <a:spcPct val="150000"/>
              </a:lnSpc>
              <a:buFont typeface="Wingdings" panose="05000000000000000000" pitchFamily="2" charset="2"/>
              <a:buChar char="§"/>
            </a:pPr>
            <a:r>
              <a:rPr lang="en-AU" sz="2800" dirty="0"/>
              <a:t>Why is this important to others?</a:t>
            </a:r>
          </a:p>
          <a:p>
            <a:pPr marL="285750" indent="-285750">
              <a:lnSpc>
                <a:spcPct val="150000"/>
              </a:lnSpc>
              <a:buFont typeface="Wingdings" panose="05000000000000000000" pitchFamily="2" charset="2"/>
              <a:buChar char="§"/>
            </a:pPr>
            <a:r>
              <a:rPr lang="en-AU" sz="2800" dirty="0"/>
              <a:t>Is this important to everyone?</a:t>
            </a:r>
          </a:p>
          <a:p>
            <a:pPr marL="285750" indent="-285750">
              <a:lnSpc>
                <a:spcPct val="150000"/>
              </a:lnSpc>
              <a:buFont typeface="Wingdings" panose="05000000000000000000" pitchFamily="2" charset="2"/>
              <a:buChar char="§"/>
            </a:pPr>
            <a:r>
              <a:rPr lang="en-AU" sz="2800" dirty="0"/>
              <a:t>How does this fit with your values?</a:t>
            </a:r>
          </a:p>
          <a:p>
            <a:pPr marL="285750" indent="-285750">
              <a:lnSpc>
                <a:spcPct val="150000"/>
              </a:lnSpc>
              <a:buFont typeface="Wingdings" panose="05000000000000000000" pitchFamily="2" charset="2"/>
              <a:buChar char="§"/>
            </a:pPr>
            <a:r>
              <a:rPr lang="en-AU" sz="2800" dirty="0"/>
              <a:t>How can you show your regard? </a:t>
            </a:r>
          </a:p>
          <a:p>
            <a:pPr marL="285750" indent="-285750">
              <a:lnSpc>
                <a:spcPct val="150000"/>
              </a:lnSpc>
              <a:buFont typeface="Wingdings" panose="05000000000000000000" pitchFamily="2" charset="2"/>
              <a:buChar char="§"/>
            </a:pPr>
            <a:r>
              <a:rPr lang="en-AU" sz="2800" dirty="0"/>
              <a:t>What if you can’t reconcile this with your own values?</a:t>
            </a:r>
          </a:p>
          <a:p>
            <a:endParaRPr lang="en-AU" sz="2800" dirty="0"/>
          </a:p>
          <a:p>
            <a:pPr marL="285750" indent="-285750">
              <a:buFont typeface="Arial" panose="020B0604020202020204" pitchFamily="34" charset="0"/>
              <a:buChar char="•"/>
            </a:pPr>
            <a:endParaRPr lang="en-AU" dirty="0"/>
          </a:p>
          <a:p>
            <a:endParaRPr lang="en-AU" dirty="0"/>
          </a:p>
        </p:txBody>
      </p:sp>
    </p:spTree>
    <p:extLst>
      <p:ext uri="{BB962C8B-B14F-4D97-AF65-F5344CB8AC3E}">
        <p14:creationId xmlns:p14="http://schemas.microsoft.com/office/powerpoint/2010/main" val="42063026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77&quot;/&gt;&lt;/object&gt;&lt;object type=&quot;3&quot; unique_id=&quot;10006&quot;&gt;&lt;property id=&quot;20148&quot; value=&quot;5&quot;/&gt;&lt;property id=&quot;20300&quot; value=&quot;Slide 3 - &amp;quot; &amp;quot;&quot;/&gt;&lt;property id=&quot;20307&quot; value=&quot;269&quot;/&gt;&lt;/object&gt;&lt;object type=&quot;3&quot; unique_id=&quot;10007&quot;&gt;&lt;property id=&quot;20148&quot; value=&quot;5&quot;/&gt;&lt;property id=&quot;20300&quot; value=&quot;Slide 4&quot;/&gt;&lt;property id=&quot;20307&quot; value=&quot;257&quot;/&gt;&lt;/object&gt;&lt;object type=&quot;3&quot; unique_id=&quot;10008&quot;&gt;&lt;property id=&quot;20148&quot; value=&quot;5&quot;/&gt;&lt;property id=&quot;20300&quot; value=&quot;Slide 5&quot;/&gt;&lt;property id=&quot;20307&quot; value=&quot;258&quot;/&gt;&lt;/object&gt;&lt;object type=&quot;3&quot; unique_id=&quot;10010&quot;&gt;&lt;property id=&quot;20148&quot; value=&quot;5&quot;/&gt;&lt;property id=&quot;20300&quot; value=&quot;Slide 7&quot;/&gt;&lt;property id=&quot;20307&quot; value=&quot;262&quot;/&gt;&lt;/object&gt;&lt;object type=&quot;3&quot; unique_id=&quot;10012&quot;&gt;&lt;property id=&quot;20148&quot; value=&quot;5&quot;/&gt;&lt;property id=&quot;20300&quot; value=&quot;Slide 8&quot;/&gt;&lt;property id=&quot;20307&quot; value=&quot;263&quot;/&gt;&lt;/object&gt;&lt;object type=&quot;3&quot; unique_id=&quot;10013&quot;&gt;&lt;property id=&quot;20148&quot; value=&quot;5&quot;/&gt;&lt;property id=&quot;20300&quot; value=&quot;Slide 10&quot;/&gt;&lt;property id=&quot;20307&quot; value=&quot;264&quot;/&gt;&lt;/object&gt;&lt;object type=&quot;3&quot; unique_id=&quot;10151&quot;&gt;&lt;property id=&quot;20148&quot; value=&quot;5&quot;/&gt;&lt;property id=&quot;20300&quot; value=&quot;Slide 6&quot;/&gt;&lt;property id=&quot;20307&quot; value=&quot;280&quot;/&gt;&lt;/object&gt;&lt;object type=&quot;3&quot; unique_id=&quot;10153&quot;&gt;&lt;property id=&quot;20148&quot; value=&quot;5&quot;/&gt;&lt;property id=&quot;20300&quot; value=&quot;Slide 9&quot;/&gt;&lt;property id=&quot;20307&quot; value=&quot;28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17652</TotalTime>
  <Words>791</Words>
  <Application>Microsoft Office PowerPoint</Application>
  <PresentationFormat>A4 Paper (210x297 mm)</PresentationFormat>
  <Paragraphs>98</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NSW, Department of Education and Training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Schaffer, Barbara</dc:creator>
  <cp:lastModifiedBy>Robertson, Elisabeth</cp:lastModifiedBy>
  <cp:revision>166</cp:revision>
  <cp:lastPrinted>2014-01-15T00:28:58Z</cp:lastPrinted>
  <dcterms:created xsi:type="dcterms:W3CDTF">2013-10-10T21:11:51Z</dcterms:created>
  <dcterms:modified xsi:type="dcterms:W3CDTF">2014-02-09T23:34:32Z</dcterms:modified>
</cp:coreProperties>
</file>